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0" r:id="rId3"/>
    <p:sldId id="281" r:id="rId4"/>
    <p:sldId id="276" r:id="rId5"/>
    <p:sldId id="278" r:id="rId6"/>
    <p:sldId id="279" r:id="rId7"/>
    <p:sldId id="280" r:id="rId8"/>
    <p:sldId id="266" r:id="rId9"/>
    <p:sldId id="268" r:id="rId10"/>
    <p:sldId id="287" r:id="rId11"/>
    <p:sldId id="282" r:id="rId12"/>
    <p:sldId id="283" r:id="rId13"/>
    <p:sldId id="284" r:id="rId14"/>
    <p:sldId id="259" r:id="rId15"/>
    <p:sldId id="262" r:id="rId16"/>
    <p:sldId id="263" r:id="rId17"/>
    <p:sldId id="264" r:id="rId18"/>
    <p:sldId id="288" r:id="rId19"/>
    <p:sldId id="257" r:id="rId20"/>
    <p:sldId id="289" r:id="rId21"/>
    <p:sldId id="293" r:id="rId22"/>
    <p:sldId id="295" r:id="rId23"/>
    <p:sldId id="291" r:id="rId24"/>
    <p:sldId id="292"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6" d="100"/>
          <a:sy n="86" d="100"/>
        </p:scale>
        <p:origin x="73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3/31/2023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3/31/2023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3/31/2023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a:t>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3/31/2023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3/31/2023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3/31/2023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3/31/2023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3/31/2023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9796027F-7875-4030-9381-8BD8C4F21935}" type="datetimeFigureOut">
              <a:rPr lang="en-US" dirty="0"/>
              <a:t>3/31/2023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3/31/2023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3/31/2023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3/31/2023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3/31/2023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7" name="Date Placeholder 4"/>
          <p:cNvSpPr>
            <a:spLocks noGrp="1"/>
          </p:cNvSpPr>
          <p:nvPr>
            <p:ph type="dt" sz="half" idx="10"/>
          </p:nvPr>
        </p:nvSpPr>
        <p:spPr/>
        <p:txBody>
          <a:bodyPr/>
          <a:lstStyle/>
          <a:p>
            <a:fld id="{4509A250-FF31-4206-8172-F9D3106AACB1}" type="datetimeFigureOut">
              <a:rPr lang="en-US" dirty="0"/>
              <a:t>3/31/2023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3/31/2023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3/31/2023</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e3XSJfQptuA" TargetMode="External"/><Relationship Id="rId2" Type="http://schemas.openxmlformats.org/officeDocument/2006/relationships/hyperlink" Target="https://www.youtube.com/watch?v=03dywTaoaC0"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524E72-BCDA-471E-A54C-E15AFA62DC56}"/>
              </a:ext>
            </a:extLst>
          </p:cNvPr>
          <p:cNvSpPr>
            <a:spLocks noGrp="1"/>
          </p:cNvSpPr>
          <p:nvPr>
            <p:ph type="ctrTitle"/>
          </p:nvPr>
        </p:nvSpPr>
        <p:spPr/>
        <p:txBody>
          <a:bodyPr/>
          <a:lstStyle/>
          <a:p>
            <a:pPr algn="ctr"/>
            <a:r>
              <a:rPr lang="fr-FR" dirty="0"/>
              <a:t>L’équilibre alimentaire</a:t>
            </a:r>
          </a:p>
        </p:txBody>
      </p:sp>
      <p:sp>
        <p:nvSpPr>
          <p:cNvPr id="3" name="Sous-titre 2">
            <a:extLst>
              <a:ext uri="{FF2B5EF4-FFF2-40B4-BE49-F238E27FC236}">
                <a16:creationId xmlns:a16="http://schemas.microsoft.com/office/drawing/2014/main" id="{286590B6-66D9-4938-9ADF-D2F327295A64}"/>
              </a:ext>
            </a:extLst>
          </p:cNvPr>
          <p:cNvSpPr>
            <a:spLocks noGrp="1"/>
          </p:cNvSpPr>
          <p:nvPr>
            <p:ph type="subTitle" idx="1"/>
          </p:nvPr>
        </p:nvSpPr>
        <p:spPr/>
        <p:txBody>
          <a:bodyPr/>
          <a:lstStyle/>
          <a:p>
            <a:pPr algn="ctr"/>
            <a:r>
              <a:rPr lang="fr-FR" dirty="0"/>
              <a:t>Définition et bénéfices </a:t>
            </a:r>
          </a:p>
        </p:txBody>
      </p:sp>
    </p:spTree>
    <p:extLst>
      <p:ext uri="{BB962C8B-B14F-4D97-AF65-F5344CB8AC3E}">
        <p14:creationId xmlns:p14="http://schemas.microsoft.com/office/powerpoint/2010/main" val="26559189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E71874-53EB-49BC-A3CD-F6E954DD84AB}"/>
              </a:ext>
            </a:extLst>
          </p:cNvPr>
          <p:cNvSpPr>
            <a:spLocks noGrp="1"/>
          </p:cNvSpPr>
          <p:nvPr>
            <p:ph type="ctrTitle"/>
          </p:nvPr>
        </p:nvSpPr>
        <p:spPr/>
        <p:txBody>
          <a:bodyPr/>
          <a:lstStyle/>
          <a:p>
            <a:r>
              <a:rPr lang="fr-FR" dirty="0"/>
              <a:t>Quelles conséquences?</a:t>
            </a:r>
          </a:p>
        </p:txBody>
      </p:sp>
      <p:sp>
        <p:nvSpPr>
          <p:cNvPr id="3" name="Sous-titre 2">
            <a:extLst>
              <a:ext uri="{FF2B5EF4-FFF2-40B4-BE49-F238E27FC236}">
                <a16:creationId xmlns:a16="http://schemas.microsoft.com/office/drawing/2014/main" id="{857DCA36-AE06-436D-AD3D-DCFE7EA21038}"/>
              </a:ext>
            </a:extLst>
          </p:cNvPr>
          <p:cNvSpPr>
            <a:spLocks noGrp="1"/>
          </p:cNvSpPr>
          <p:nvPr>
            <p:ph type="subTitle" idx="1"/>
          </p:nvPr>
        </p:nvSpPr>
        <p:spPr/>
        <p:txBody>
          <a:bodyPr>
            <a:noAutofit/>
          </a:bodyPr>
          <a:lstStyle/>
          <a:p>
            <a:r>
              <a:rPr lang="fr-FR" sz="8000" dirty="0"/>
              <a:t>…</a:t>
            </a:r>
          </a:p>
        </p:txBody>
      </p:sp>
    </p:spTree>
    <p:extLst>
      <p:ext uri="{BB962C8B-B14F-4D97-AF65-F5344CB8AC3E}">
        <p14:creationId xmlns:p14="http://schemas.microsoft.com/office/powerpoint/2010/main" val="2661318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5F5065-3875-4847-AC93-EA6E29ED4F5B}"/>
              </a:ext>
            </a:extLst>
          </p:cNvPr>
          <p:cNvSpPr>
            <a:spLocks noGrp="1"/>
          </p:cNvSpPr>
          <p:nvPr>
            <p:ph type="title"/>
          </p:nvPr>
        </p:nvSpPr>
        <p:spPr/>
        <p:txBody>
          <a:bodyPr/>
          <a:lstStyle/>
          <a:p>
            <a:r>
              <a:rPr lang="fr-FR" dirty="0">
                <a:solidFill>
                  <a:srgbClr val="FF0000"/>
                </a:solidFill>
              </a:rPr>
              <a:t>La malnutrition</a:t>
            </a:r>
          </a:p>
        </p:txBody>
      </p:sp>
      <p:pic>
        <p:nvPicPr>
          <p:cNvPr id="10" name="Espace réservé du contenu 9">
            <a:extLst>
              <a:ext uri="{FF2B5EF4-FFF2-40B4-BE49-F238E27FC236}">
                <a16:creationId xmlns:a16="http://schemas.microsoft.com/office/drawing/2014/main" id="{44FA2EBA-F323-4E6A-AAC7-182DDA470334}"/>
              </a:ext>
            </a:extLst>
          </p:cNvPr>
          <p:cNvPicPr>
            <a:picLocks noGrp="1" noChangeAspect="1"/>
          </p:cNvPicPr>
          <p:nvPr>
            <p:ph idx="1"/>
          </p:nvPr>
        </p:nvPicPr>
        <p:blipFill>
          <a:blip r:embed="rId2"/>
          <a:stretch>
            <a:fillRect/>
          </a:stretch>
        </p:blipFill>
        <p:spPr>
          <a:xfrm>
            <a:off x="6879265" y="2282843"/>
            <a:ext cx="4672854" cy="3409950"/>
          </a:xfrm>
          <a:prstGeom prst="rect">
            <a:avLst/>
          </a:prstGeom>
        </p:spPr>
      </p:pic>
      <p:sp>
        <p:nvSpPr>
          <p:cNvPr id="3" name="AutoShape 2" descr="Calendrier des fruits et légumes de saison en décembre">
            <a:extLst>
              <a:ext uri="{FF2B5EF4-FFF2-40B4-BE49-F238E27FC236}">
                <a16:creationId xmlns:a16="http://schemas.microsoft.com/office/drawing/2014/main" id="{CCFC886A-45A2-490B-A8B1-D7A622B76E7F}"/>
              </a:ext>
            </a:extLst>
          </p:cNvPr>
          <p:cNvSpPr>
            <a:spLocks noChangeAspect="1" noChangeArrowheads="1"/>
          </p:cNvSpPr>
          <p:nvPr/>
        </p:nvSpPr>
        <p:spPr bwMode="auto">
          <a:xfrm>
            <a:off x="372140" y="2282843"/>
            <a:ext cx="5975496" cy="34099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 name="Rectangle 3">
            <a:extLst>
              <a:ext uri="{FF2B5EF4-FFF2-40B4-BE49-F238E27FC236}">
                <a16:creationId xmlns:a16="http://schemas.microsoft.com/office/drawing/2014/main" id="{C065B813-3159-4D24-BF72-8A53205D9D6E}"/>
              </a:ext>
            </a:extLst>
          </p:cNvPr>
          <p:cNvSpPr/>
          <p:nvPr/>
        </p:nvSpPr>
        <p:spPr>
          <a:xfrm>
            <a:off x="783265" y="2711878"/>
            <a:ext cx="6096000" cy="1200329"/>
          </a:xfrm>
          <a:prstGeom prst="rect">
            <a:avLst/>
          </a:prstGeom>
        </p:spPr>
        <p:txBody>
          <a:bodyPr>
            <a:spAutoFit/>
          </a:bodyPr>
          <a:lstStyle/>
          <a:p>
            <a:pPr marL="285750" indent="-285750">
              <a:buFont typeface="Courier New" panose="02070309020205020404" pitchFamily="49" charset="0"/>
              <a:buChar char="o"/>
            </a:pPr>
            <a:r>
              <a:rPr lang="fr-FR" dirty="0"/>
              <a:t>La </a:t>
            </a:r>
            <a:r>
              <a:rPr lang="fr-FR" dirty="0">
                <a:solidFill>
                  <a:srgbClr val="FF0000"/>
                </a:solidFill>
              </a:rPr>
              <a:t>malnutrition</a:t>
            </a:r>
            <a:r>
              <a:rPr lang="fr-FR" dirty="0"/>
              <a:t> est la consommation régulière et excessive d'</a:t>
            </a:r>
            <a:r>
              <a:rPr lang="fr-FR" b="1" dirty="0"/>
              <a:t>aliments à faible valeur nutritive</a:t>
            </a:r>
            <a:r>
              <a:rPr lang="fr-FR" dirty="0"/>
              <a:t>. Elle fragilise ton </a:t>
            </a:r>
            <a:r>
              <a:rPr lang="fr-FR" dirty="0">
                <a:solidFill>
                  <a:schemeClr val="accent2">
                    <a:lumMod val="75000"/>
                  </a:schemeClr>
                </a:solidFill>
              </a:rPr>
              <a:t>système immunitaire </a:t>
            </a:r>
            <a:r>
              <a:rPr lang="fr-FR" dirty="0"/>
              <a:t>et provoque un déséquilibre </a:t>
            </a:r>
            <a:r>
              <a:rPr lang="fr-FR" dirty="0">
                <a:solidFill>
                  <a:srgbClr val="FF9900"/>
                </a:solidFill>
              </a:rPr>
              <a:t>hormonal</a:t>
            </a:r>
            <a:r>
              <a:rPr lang="fr-FR" dirty="0"/>
              <a:t> affectant tout l'organisme</a:t>
            </a:r>
          </a:p>
        </p:txBody>
      </p:sp>
      <p:sp>
        <p:nvSpPr>
          <p:cNvPr id="5" name="Rectangle 4">
            <a:extLst>
              <a:ext uri="{FF2B5EF4-FFF2-40B4-BE49-F238E27FC236}">
                <a16:creationId xmlns:a16="http://schemas.microsoft.com/office/drawing/2014/main" id="{1BF1BC6A-2A62-472E-AF14-998E65E163DD}"/>
              </a:ext>
            </a:extLst>
          </p:cNvPr>
          <p:cNvSpPr/>
          <p:nvPr/>
        </p:nvSpPr>
        <p:spPr>
          <a:xfrm>
            <a:off x="783265" y="3912207"/>
            <a:ext cx="6096000" cy="923330"/>
          </a:xfrm>
          <a:prstGeom prst="rect">
            <a:avLst/>
          </a:prstGeom>
        </p:spPr>
        <p:txBody>
          <a:bodyPr>
            <a:spAutoFit/>
          </a:bodyPr>
          <a:lstStyle/>
          <a:p>
            <a:pPr marL="285750" indent="-285750">
              <a:buFont typeface="Courier New" panose="02070309020205020404" pitchFamily="49" charset="0"/>
              <a:buChar char="o"/>
            </a:pPr>
            <a:r>
              <a:rPr lang="fr-FR" dirty="0"/>
              <a:t>Une personne sujette à malnutrition se nourrit soit de façon insuffisante soit d'aliments à faible valeur énergétique. </a:t>
            </a:r>
          </a:p>
        </p:txBody>
      </p:sp>
    </p:spTree>
    <p:extLst>
      <p:ext uri="{BB962C8B-B14F-4D97-AF65-F5344CB8AC3E}">
        <p14:creationId xmlns:p14="http://schemas.microsoft.com/office/powerpoint/2010/main" val="4178846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69796-5E97-4FB3-8DCF-E221D7A80419}"/>
              </a:ext>
            </a:extLst>
          </p:cNvPr>
          <p:cNvSpPr>
            <a:spLocks noGrp="1"/>
          </p:cNvSpPr>
          <p:nvPr>
            <p:ph type="title"/>
          </p:nvPr>
        </p:nvSpPr>
        <p:spPr/>
        <p:txBody>
          <a:bodyPr/>
          <a:lstStyle/>
          <a:p>
            <a:r>
              <a:rPr lang="fr-FR" dirty="0">
                <a:solidFill>
                  <a:schemeClr val="accent2">
                    <a:lumMod val="75000"/>
                  </a:schemeClr>
                </a:solidFill>
              </a:rPr>
              <a:t>Les défenses immunitaires</a:t>
            </a:r>
          </a:p>
        </p:txBody>
      </p:sp>
      <p:sp>
        <p:nvSpPr>
          <p:cNvPr id="3" name="Espace réservé du contenu 2">
            <a:extLst>
              <a:ext uri="{FF2B5EF4-FFF2-40B4-BE49-F238E27FC236}">
                <a16:creationId xmlns:a16="http://schemas.microsoft.com/office/drawing/2014/main" id="{AD253D36-C35C-43AF-98D0-5A4FA2AEE241}"/>
              </a:ext>
            </a:extLst>
          </p:cNvPr>
          <p:cNvSpPr>
            <a:spLocks noGrp="1"/>
          </p:cNvSpPr>
          <p:nvPr>
            <p:ph idx="1"/>
          </p:nvPr>
        </p:nvSpPr>
        <p:spPr/>
        <p:txBody>
          <a:bodyPr/>
          <a:lstStyle/>
          <a:p>
            <a:r>
              <a:rPr lang="fr-FR" dirty="0"/>
              <a:t>Le corps est capable de</a:t>
            </a:r>
            <a:r>
              <a:rPr lang="fr-FR" b="1" dirty="0"/>
              <a:t> résister aux maladies et infections</a:t>
            </a:r>
            <a:r>
              <a:rPr lang="fr-FR" dirty="0"/>
              <a:t> grâce à ses </a:t>
            </a:r>
            <a:r>
              <a:rPr lang="fr-FR" dirty="0">
                <a:solidFill>
                  <a:schemeClr val="accent2">
                    <a:lumMod val="75000"/>
                  </a:schemeClr>
                </a:solidFill>
              </a:rPr>
              <a:t>défenses immunitaires</a:t>
            </a:r>
            <a:r>
              <a:rPr lang="fr-FR" dirty="0"/>
              <a:t>. Il s'agit d'une </a:t>
            </a:r>
            <a:r>
              <a:rPr lang="fr-FR" dirty="0">
                <a:solidFill>
                  <a:schemeClr val="accent2">
                    <a:lumMod val="75000"/>
                  </a:schemeClr>
                </a:solidFill>
              </a:rPr>
              <a:t>protection</a:t>
            </a:r>
            <a:r>
              <a:rPr lang="fr-FR" dirty="0"/>
              <a:t>, une sorte d'</a:t>
            </a:r>
            <a:r>
              <a:rPr lang="fr-FR" dirty="0">
                <a:solidFill>
                  <a:srgbClr val="00B050"/>
                </a:solidFill>
              </a:rPr>
              <a:t>antivirus</a:t>
            </a:r>
            <a:r>
              <a:rPr lang="fr-FR" dirty="0"/>
              <a:t> présent dans chaque organisme et se développant avec le temps. Pour fonctionner correctement, les défenses immunitaires ont besoin d'énergie. Elles puisent donc dans les calories et nutriments contenus dans ton repas.</a:t>
            </a:r>
          </a:p>
          <a:p>
            <a:endParaRPr lang="fr-FR" dirty="0"/>
          </a:p>
        </p:txBody>
      </p:sp>
    </p:spTree>
    <p:extLst>
      <p:ext uri="{BB962C8B-B14F-4D97-AF65-F5344CB8AC3E}">
        <p14:creationId xmlns:p14="http://schemas.microsoft.com/office/powerpoint/2010/main" val="3735187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61FA1D-5A21-4E58-90C2-A56375F31E35}"/>
              </a:ext>
            </a:extLst>
          </p:cNvPr>
          <p:cNvSpPr>
            <a:spLocks noGrp="1"/>
          </p:cNvSpPr>
          <p:nvPr>
            <p:ph type="title"/>
          </p:nvPr>
        </p:nvSpPr>
        <p:spPr/>
        <p:txBody>
          <a:bodyPr/>
          <a:lstStyle/>
          <a:p>
            <a:r>
              <a:rPr lang="fr-FR" dirty="0">
                <a:solidFill>
                  <a:srgbClr val="FF9900"/>
                </a:solidFill>
              </a:rPr>
              <a:t>Les Hormones</a:t>
            </a:r>
          </a:p>
        </p:txBody>
      </p:sp>
      <p:sp>
        <p:nvSpPr>
          <p:cNvPr id="3" name="Espace réservé du contenu 2">
            <a:extLst>
              <a:ext uri="{FF2B5EF4-FFF2-40B4-BE49-F238E27FC236}">
                <a16:creationId xmlns:a16="http://schemas.microsoft.com/office/drawing/2014/main" id="{7259A4D2-5E7A-48EE-8EC2-A46F751F9B58}"/>
              </a:ext>
            </a:extLst>
          </p:cNvPr>
          <p:cNvSpPr>
            <a:spLocks noGrp="1"/>
          </p:cNvSpPr>
          <p:nvPr>
            <p:ph idx="1"/>
          </p:nvPr>
        </p:nvSpPr>
        <p:spPr/>
        <p:txBody>
          <a:bodyPr/>
          <a:lstStyle/>
          <a:p>
            <a:r>
              <a:rPr lang="fr-FR" dirty="0"/>
              <a:t>Les </a:t>
            </a:r>
            <a:r>
              <a:rPr lang="fr-FR" dirty="0">
                <a:solidFill>
                  <a:srgbClr val="FF9900"/>
                </a:solidFill>
              </a:rPr>
              <a:t>hormones</a:t>
            </a:r>
            <a:r>
              <a:rPr lang="fr-FR" dirty="0"/>
              <a:t> sont des molécules jouant un rôle clé dans chaque aspect de ta vie, Le système hormonal est actif en permanence. C'est pourquoi il a besoin d'une quantité non négligeable de nutriments.</a:t>
            </a:r>
          </a:p>
          <a:p>
            <a:r>
              <a:rPr lang="fr-FR" dirty="0"/>
              <a:t> La malnutrition ne permet pas à l'organisme d'apporter aux hormones les calories nécessaires à leur bon fonctionnement. Ainsi, celles-ci sont incapables de remplir toutes leurs tâches. Il en résulte :</a:t>
            </a:r>
          </a:p>
          <a:p>
            <a:pPr>
              <a:buFont typeface="Wingdings" panose="05000000000000000000" pitchFamily="2" charset="2"/>
              <a:buChar char="Ø"/>
            </a:pPr>
            <a:r>
              <a:rPr lang="fr-FR" dirty="0"/>
              <a:t>une difficulté à se concentrer,</a:t>
            </a:r>
          </a:p>
          <a:p>
            <a:pPr>
              <a:buFont typeface="Wingdings" panose="05000000000000000000" pitchFamily="2" charset="2"/>
              <a:buChar char="Ø"/>
            </a:pPr>
            <a:r>
              <a:rPr lang="fr-FR" dirty="0"/>
              <a:t>des troubles de l’humeur,</a:t>
            </a:r>
          </a:p>
          <a:p>
            <a:pPr>
              <a:buFont typeface="Wingdings" panose="05000000000000000000" pitchFamily="2" charset="2"/>
              <a:buChar char="Ø"/>
            </a:pPr>
            <a:r>
              <a:rPr lang="fr-FR" dirty="0"/>
              <a:t>une fatigue continue…</a:t>
            </a:r>
          </a:p>
          <a:p>
            <a:endParaRPr lang="fr-FR" dirty="0"/>
          </a:p>
        </p:txBody>
      </p:sp>
    </p:spTree>
    <p:extLst>
      <p:ext uri="{BB962C8B-B14F-4D97-AF65-F5344CB8AC3E}">
        <p14:creationId xmlns:p14="http://schemas.microsoft.com/office/powerpoint/2010/main" val="38733848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0F8FFB-FC03-4408-BB35-27547E6E7F02}"/>
              </a:ext>
            </a:extLst>
          </p:cNvPr>
          <p:cNvSpPr>
            <a:spLocks noGrp="1"/>
          </p:cNvSpPr>
          <p:nvPr>
            <p:ph type="title"/>
          </p:nvPr>
        </p:nvSpPr>
        <p:spPr>
          <a:xfrm>
            <a:off x="1073151" y="233916"/>
            <a:ext cx="3547533" cy="1830568"/>
          </a:xfrm>
        </p:spPr>
        <p:txBody>
          <a:bodyPr/>
          <a:lstStyle/>
          <a:p>
            <a:pPr algn="ctr"/>
            <a:br>
              <a:rPr lang="fr-FR" dirty="0"/>
            </a:br>
            <a:r>
              <a:rPr lang="fr-FR" sz="3600" dirty="0"/>
              <a:t>Une alimentation saine c’est:</a:t>
            </a:r>
          </a:p>
        </p:txBody>
      </p:sp>
      <p:sp>
        <p:nvSpPr>
          <p:cNvPr id="4" name="Espace réservé du texte 3">
            <a:extLst>
              <a:ext uri="{FF2B5EF4-FFF2-40B4-BE49-F238E27FC236}">
                <a16:creationId xmlns:a16="http://schemas.microsoft.com/office/drawing/2014/main" id="{BE804F27-9BDF-4815-945F-3929A62EF162}"/>
              </a:ext>
            </a:extLst>
          </p:cNvPr>
          <p:cNvSpPr>
            <a:spLocks noGrp="1"/>
          </p:cNvSpPr>
          <p:nvPr>
            <p:ph type="body" sz="half" idx="2"/>
          </p:nvPr>
        </p:nvSpPr>
        <p:spPr/>
        <p:txBody>
          <a:bodyPr/>
          <a:lstStyle/>
          <a:p>
            <a:pPr algn="ctr"/>
            <a:r>
              <a:rPr lang="fr-FR" sz="2400" dirty="0"/>
              <a:t>Une alimentation de </a:t>
            </a:r>
            <a:r>
              <a:rPr lang="fr-FR" sz="4800" b="1" dirty="0"/>
              <a:t>saison et variée</a:t>
            </a:r>
          </a:p>
        </p:txBody>
      </p:sp>
      <p:pic>
        <p:nvPicPr>
          <p:cNvPr id="6" name="Espace réservé du contenu 5">
            <a:extLst>
              <a:ext uri="{FF2B5EF4-FFF2-40B4-BE49-F238E27FC236}">
                <a16:creationId xmlns:a16="http://schemas.microsoft.com/office/drawing/2014/main" id="{285A28BA-D9BD-4CBF-809E-5FE8C7838907}"/>
              </a:ext>
            </a:extLst>
          </p:cNvPr>
          <p:cNvPicPr>
            <a:picLocks noGrp="1" noChangeAspect="1"/>
          </p:cNvPicPr>
          <p:nvPr>
            <p:ph idx="1"/>
          </p:nvPr>
        </p:nvPicPr>
        <p:blipFill>
          <a:blip r:embed="rId2"/>
          <a:stretch>
            <a:fillRect/>
          </a:stretch>
        </p:blipFill>
        <p:spPr>
          <a:xfrm>
            <a:off x="4784724" y="1371600"/>
            <a:ext cx="6538949" cy="4380613"/>
          </a:xfrm>
          <a:prstGeom prst="rect">
            <a:avLst/>
          </a:prstGeom>
        </p:spPr>
      </p:pic>
    </p:spTree>
    <p:extLst>
      <p:ext uri="{BB962C8B-B14F-4D97-AF65-F5344CB8AC3E}">
        <p14:creationId xmlns:p14="http://schemas.microsoft.com/office/powerpoint/2010/main" val="3103699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D8B5AE-F767-40FD-9212-819E9982AC34}"/>
              </a:ext>
            </a:extLst>
          </p:cNvPr>
          <p:cNvSpPr>
            <a:spLocks noGrp="1"/>
          </p:cNvSpPr>
          <p:nvPr>
            <p:ph type="title"/>
          </p:nvPr>
        </p:nvSpPr>
        <p:spPr/>
        <p:txBody>
          <a:bodyPr/>
          <a:lstStyle/>
          <a:p>
            <a:r>
              <a:rPr lang="fr-FR" dirty="0"/>
              <a:t>Une alimentation de saison, pourquoi?</a:t>
            </a:r>
          </a:p>
        </p:txBody>
      </p:sp>
      <p:sp>
        <p:nvSpPr>
          <p:cNvPr id="3" name="Espace réservé du contenu 2">
            <a:extLst>
              <a:ext uri="{FF2B5EF4-FFF2-40B4-BE49-F238E27FC236}">
                <a16:creationId xmlns:a16="http://schemas.microsoft.com/office/drawing/2014/main" id="{C377427F-344D-47D9-9136-11512F4C033F}"/>
              </a:ext>
            </a:extLst>
          </p:cNvPr>
          <p:cNvSpPr>
            <a:spLocks noGrp="1"/>
          </p:cNvSpPr>
          <p:nvPr>
            <p:ph idx="1"/>
          </p:nvPr>
        </p:nvSpPr>
        <p:spPr>
          <a:xfrm>
            <a:off x="818712" y="2222287"/>
            <a:ext cx="10554574" cy="3636511"/>
          </a:xfrm>
        </p:spPr>
        <p:txBody>
          <a:bodyPr/>
          <a:lstStyle/>
          <a:p>
            <a:r>
              <a:rPr lang="fr-FR" dirty="0"/>
              <a:t>En Hiver, notre corps a froid et manque de soleil, il a besoin de plus de nutriments et de vitamines C.</a:t>
            </a:r>
          </a:p>
          <a:p>
            <a:r>
              <a:rPr lang="fr-FR" dirty="0"/>
              <a:t>En été, notre corps a chaud et demande davantage d’eau, on va donc se tourner vers des fruits et légumes qui en sont riches.</a:t>
            </a:r>
          </a:p>
        </p:txBody>
      </p:sp>
    </p:spTree>
    <p:extLst>
      <p:ext uri="{BB962C8B-B14F-4D97-AF65-F5344CB8AC3E}">
        <p14:creationId xmlns:p14="http://schemas.microsoft.com/office/powerpoint/2010/main" val="695999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ED6450-6CAF-460B-9A32-3662091047EE}"/>
              </a:ext>
            </a:extLst>
          </p:cNvPr>
          <p:cNvSpPr>
            <a:spLocks noGrp="1"/>
          </p:cNvSpPr>
          <p:nvPr>
            <p:ph type="title"/>
          </p:nvPr>
        </p:nvSpPr>
        <p:spPr/>
        <p:txBody>
          <a:bodyPr/>
          <a:lstStyle/>
          <a:p>
            <a:r>
              <a:rPr lang="fr-FR" dirty="0"/>
              <a:t>Une alimentation de saison, pourquoi?</a:t>
            </a:r>
          </a:p>
        </p:txBody>
      </p:sp>
      <p:sp>
        <p:nvSpPr>
          <p:cNvPr id="3" name="Espace réservé du contenu 2">
            <a:extLst>
              <a:ext uri="{FF2B5EF4-FFF2-40B4-BE49-F238E27FC236}">
                <a16:creationId xmlns:a16="http://schemas.microsoft.com/office/drawing/2014/main" id="{80E5A66A-33E8-4E93-8050-BF2EB1198574}"/>
              </a:ext>
            </a:extLst>
          </p:cNvPr>
          <p:cNvSpPr>
            <a:spLocks noGrp="1"/>
          </p:cNvSpPr>
          <p:nvPr>
            <p:ph idx="1"/>
          </p:nvPr>
        </p:nvSpPr>
        <p:spPr/>
        <p:txBody>
          <a:bodyPr/>
          <a:lstStyle/>
          <a:p>
            <a:r>
              <a:rPr lang="fr-FR" dirty="0"/>
              <a:t>Cela permet de privilégier les productions locales.</a:t>
            </a:r>
          </a:p>
          <a:p>
            <a:r>
              <a:rPr lang="fr-FR" dirty="0"/>
              <a:t>Encourager les circuits courts.</a:t>
            </a:r>
          </a:p>
          <a:p>
            <a:r>
              <a:rPr lang="fr-FR" dirty="0"/>
              <a:t>Éviter la production en serre.</a:t>
            </a:r>
          </a:p>
          <a:p>
            <a:r>
              <a:rPr lang="fr-FR" dirty="0"/>
              <a:t>Réduire les temps de transports.</a:t>
            </a:r>
          </a:p>
          <a:p>
            <a:r>
              <a:rPr lang="fr-FR" dirty="0"/>
              <a:t>Réduire la pollution et les émissions de gaz à effet de serre.</a:t>
            </a:r>
          </a:p>
        </p:txBody>
      </p:sp>
    </p:spTree>
    <p:extLst>
      <p:ext uri="{BB962C8B-B14F-4D97-AF65-F5344CB8AC3E}">
        <p14:creationId xmlns:p14="http://schemas.microsoft.com/office/powerpoint/2010/main" val="3208069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5573D9-69E9-4396-906F-D3CE575E3448}"/>
              </a:ext>
            </a:extLst>
          </p:cNvPr>
          <p:cNvSpPr>
            <a:spLocks noGrp="1"/>
          </p:cNvSpPr>
          <p:nvPr>
            <p:ph type="title"/>
          </p:nvPr>
        </p:nvSpPr>
        <p:spPr/>
        <p:txBody>
          <a:bodyPr/>
          <a:lstStyle/>
          <a:p>
            <a:r>
              <a:rPr lang="fr-FR" dirty="0"/>
              <a:t>Une alimentation variée, pourquoi?</a:t>
            </a:r>
          </a:p>
        </p:txBody>
      </p:sp>
      <p:sp>
        <p:nvSpPr>
          <p:cNvPr id="3" name="Espace réservé du contenu 2">
            <a:extLst>
              <a:ext uri="{FF2B5EF4-FFF2-40B4-BE49-F238E27FC236}">
                <a16:creationId xmlns:a16="http://schemas.microsoft.com/office/drawing/2014/main" id="{B5FB9540-40A4-492A-BB79-3EDB61342203}"/>
              </a:ext>
            </a:extLst>
          </p:cNvPr>
          <p:cNvSpPr>
            <a:spLocks noGrp="1"/>
          </p:cNvSpPr>
          <p:nvPr>
            <p:ph idx="1"/>
          </p:nvPr>
        </p:nvSpPr>
        <p:spPr/>
        <p:txBody>
          <a:bodyPr/>
          <a:lstStyle/>
          <a:p>
            <a:r>
              <a:rPr lang="fr-FR" dirty="0"/>
              <a:t>Cela permet d’apporter une source de nutriments différents à ton corps pour qu’il fonctionne au mieux.</a:t>
            </a:r>
          </a:p>
          <a:p>
            <a:r>
              <a:rPr lang="fr-FR" dirty="0"/>
              <a:t>En plus, ca te permet de garder le plaisir de manger!</a:t>
            </a:r>
          </a:p>
        </p:txBody>
      </p:sp>
    </p:spTree>
    <p:extLst>
      <p:ext uri="{BB962C8B-B14F-4D97-AF65-F5344CB8AC3E}">
        <p14:creationId xmlns:p14="http://schemas.microsoft.com/office/powerpoint/2010/main" val="2754606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341C8D-804C-4495-9A87-5F68FF988A88}"/>
              </a:ext>
            </a:extLst>
          </p:cNvPr>
          <p:cNvSpPr>
            <a:spLocks noGrp="1"/>
          </p:cNvSpPr>
          <p:nvPr>
            <p:ph type="title"/>
          </p:nvPr>
        </p:nvSpPr>
        <p:spPr>
          <a:xfrm>
            <a:off x="1154952" y="-344672"/>
            <a:ext cx="3401064" cy="1447800"/>
          </a:xfrm>
        </p:spPr>
        <p:txBody>
          <a:bodyPr/>
          <a:lstStyle/>
          <a:p>
            <a:r>
              <a:rPr lang="fr-FR" sz="3200" b="1" dirty="0"/>
              <a:t>Un repas c’est :</a:t>
            </a:r>
          </a:p>
        </p:txBody>
      </p:sp>
      <p:sp>
        <p:nvSpPr>
          <p:cNvPr id="4" name="Espace réservé du texte 3">
            <a:extLst>
              <a:ext uri="{FF2B5EF4-FFF2-40B4-BE49-F238E27FC236}">
                <a16:creationId xmlns:a16="http://schemas.microsoft.com/office/drawing/2014/main" id="{3062E458-11AB-4265-B0A6-A446490F8FA6}"/>
              </a:ext>
            </a:extLst>
          </p:cNvPr>
          <p:cNvSpPr>
            <a:spLocks noGrp="1"/>
          </p:cNvSpPr>
          <p:nvPr>
            <p:ph type="body" sz="half" idx="2"/>
          </p:nvPr>
        </p:nvSpPr>
        <p:spPr>
          <a:xfrm>
            <a:off x="1154952" y="1267178"/>
            <a:ext cx="3401063" cy="5346273"/>
          </a:xfrm>
        </p:spPr>
        <p:txBody>
          <a:bodyPr>
            <a:noAutofit/>
          </a:bodyPr>
          <a:lstStyle/>
          <a:p>
            <a:pPr marL="285750" indent="-285750">
              <a:buFont typeface="Wingdings" panose="05000000000000000000" pitchFamily="2" charset="2"/>
              <a:buChar char="Ø"/>
            </a:pPr>
            <a:r>
              <a:rPr lang="fr-FR" dirty="0"/>
              <a:t>L’occasion de réfléchir de façon consciente à la composition de ton assiette:</a:t>
            </a:r>
          </a:p>
          <a:p>
            <a:pPr marL="285750" indent="-285750">
              <a:buFont typeface="Wingdings" panose="05000000000000000000" pitchFamily="2" charset="2"/>
              <a:buChar char="Ø"/>
            </a:pPr>
            <a:r>
              <a:rPr lang="fr-FR" dirty="0"/>
              <a:t>½ fruits/légumes</a:t>
            </a:r>
          </a:p>
          <a:p>
            <a:pPr marL="285750" indent="-285750">
              <a:buFont typeface="Wingdings" panose="05000000000000000000" pitchFamily="2" charset="2"/>
              <a:buChar char="Ø"/>
            </a:pPr>
            <a:r>
              <a:rPr lang="fr-FR" dirty="0"/>
              <a:t>¼ Protéines</a:t>
            </a:r>
          </a:p>
          <a:p>
            <a:pPr marL="285750" indent="-285750">
              <a:buFont typeface="Wingdings" panose="05000000000000000000" pitchFamily="2" charset="2"/>
              <a:buChar char="Ø"/>
            </a:pPr>
            <a:r>
              <a:rPr lang="fr-FR" dirty="0"/>
              <a:t>¼ Féculents</a:t>
            </a:r>
          </a:p>
          <a:p>
            <a:pPr marL="285750" indent="-285750">
              <a:buFont typeface="Wingdings" panose="05000000000000000000" pitchFamily="2" charset="2"/>
              <a:buChar char="Ø"/>
            </a:pPr>
            <a:r>
              <a:rPr lang="fr-FR" dirty="0"/>
              <a:t>Tu peux également rajouter un produit laitier.</a:t>
            </a:r>
          </a:p>
          <a:p>
            <a:pPr marL="285750" indent="-285750">
              <a:buFont typeface="Wingdings" panose="05000000000000000000" pitchFamily="2" charset="2"/>
              <a:buChar char="Ø"/>
            </a:pPr>
            <a:r>
              <a:rPr lang="fr-FR" dirty="0"/>
              <a:t>Au moins </a:t>
            </a:r>
            <a:r>
              <a:rPr lang="fr-FR" b="1" dirty="0"/>
              <a:t>20 minutes </a:t>
            </a:r>
            <a:r>
              <a:rPr lang="fr-FR" dirty="0"/>
              <a:t>devant ton assiette, en effet le sentiment de </a:t>
            </a:r>
            <a:r>
              <a:rPr lang="fr-FR" b="1" dirty="0"/>
              <a:t>satiété</a:t>
            </a:r>
            <a:r>
              <a:rPr lang="fr-FR" dirty="0"/>
              <a:t> (signe que tu as assez mangé) arrive au bout de vingt minutes, cela te permet de réguler la quantité d’aliments dont tu as besoin.</a:t>
            </a:r>
          </a:p>
          <a:p>
            <a:pPr marL="285750" indent="-285750">
              <a:buFont typeface="Wingdings" panose="05000000000000000000" pitchFamily="2" charset="2"/>
              <a:buChar char="Ø"/>
            </a:pPr>
            <a:r>
              <a:rPr lang="fr-FR" dirty="0"/>
              <a:t>Une temps sans écrans.</a:t>
            </a:r>
          </a:p>
          <a:p>
            <a:pPr marL="285750" indent="-285750">
              <a:buFont typeface="Wingdings" panose="05000000000000000000" pitchFamily="2" charset="2"/>
              <a:buChar char="Ø"/>
            </a:pPr>
            <a:r>
              <a:rPr lang="fr-FR" dirty="0"/>
              <a:t>L’occasion de s’hydrater!</a:t>
            </a:r>
          </a:p>
        </p:txBody>
      </p:sp>
      <p:pic>
        <p:nvPicPr>
          <p:cNvPr id="8" name="Espace réservé du contenu 7">
            <a:extLst>
              <a:ext uri="{FF2B5EF4-FFF2-40B4-BE49-F238E27FC236}">
                <a16:creationId xmlns:a16="http://schemas.microsoft.com/office/drawing/2014/main" id="{BD1F1BB8-27D3-45DA-A569-62899DE3C244}"/>
              </a:ext>
            </a:extLst>
          </p:cNvPr>
          <p:cNvPicPr>
            <a:picLocks noGrp="1" noChangeAspect="1"/>
          </p:cNvPicPr>
          <p:nvPr>
            <p:ph idx="1"/>
          </p:nvPr>
        </p:nvPicPr>
        <p:blipFill>
          <a:blip r:embed="rId2"/>
          <a:stretch>
            <a:fillRect/>
          </a:stretch>
        </p:blipFill>
        <p:spPr>
          <a:xfrm>
            <a:off x="6602818" y="2100299"/>
            <a:ext cx="4348715" cy="3924580"/>
          </a:xfrm>
          <a:prstGeom prst="rect">
            <a:avLst/>
          </a:prstGeom>
        </p:spPr>
      </p:pic>
    </p:spTree>
    <p:extLst>
      <p:ext uri="{BB962C8B-B14F-4D97-AF65-F5344CB8AC3E}">
        <p14:creationId xmlns:p14="http://schemas.microsoft.com/office/powerpoint/2010/main" val="3688815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7DCCE5-9242-43CB-B30A-87F7FF1B48F7}"/>
              </a:ext>
            </a:extLst>
          </p:cNvPr>
          <p:cNvSpPr>
            <a:spLocks noGrp="1"/>
          </p:cNvSpPr>
          <p:nvPr>
            <p:ph type="title"/>
          </p:nvPr>
        </p:nvSpPr>
        <p:spPr/>
        <p:txBody>
          <a:bodyPr/>
          <a:lstStyle/>
          <a:p>
            <a:r>
              <a:rPr lang="fr-FR" dirty="0">
                <a:solidFill>
                  <a:srgbClr val="FF0000"/>
                </a:solidFill>
              </a:rPr>
              <a:t>Rappel</a:t>
            </a:r>
            <a:r>
              <a:rPr lang="fr-FR" dirty="0"/>
              <a:t> :Pas de petit déjeuner parfait</a:t>
            </a:r>
          </a:p>
        </p:txBody>
      </p:sp>
      <p:sp>
        <p:nvSpPr>
          <p:cNvPr id="3" name="Espace réservé du contenu 2">
            <a:extLst>
              <a:ext uri="{FF2B5EF4-FFF2-40B4-BE49-F238E27FC236}">
                <a16:creationId xmlns:a16="http://schemas.microsoft.com/office/drawing/2014/main" id="{08036C54-3433-4E92-8627-1E17200EDAF4}"/>
              </a:ext>
            </a:extLst>
          </p:cNvPr>
          <p:cNvSpPr>
            <a:spLocks noGrp="1"/>
          </p:cNvSpPr>
          <p:nvPr>
            <p:ph idx="1"/>
          </p:nvPr>
        </p:nvSpPr>
        <p:spPr/>
        <p:txBody>
          <a:bodyPr/>
          <a:lstStyle/>
          <a:p>
            <a:r>
              <a:rPr lang="fr-FR" dirty="0"/>
              <a:t>Si tu n’as pas faim c’est que le corps n’est pas prêt à digérer!</a:t>
            </a:r>
          </a:p>
          <a:p>
            <a:r>
              <a:rPr lang="fr-FR" dirty="0"/>
              <a:t>Dans ce cas , pense à emmener une collation </a:t>
            </a:r>
            <a:r>
              <a:rPr lang="fr-FR" b="1" dirty="0"/>
              <a:t>équilibrée</a:t>
            </a:r>
            <a:r>
              <a:rPr lang="fr-FR" dirty="0"/>
              <a:t> à prendre au cours de la matinée.</a:t>
            </a:r>
          </a:p>
          <a:p>
            <a:r>
              <a:rPr lang="fr-FR" dirty="0"/>
              <a:t>Chaque corps a des besoins différents, salés ou sucrés, écoute toi!</a:t>
            </a:r>
          </a:p>
          <a:p>
            <a:r>
              <a:rPr lang="fr-FR" dirty="0"/>
              <a:t>Quelques soient tes envies, privilégie dans tous les cas une alimentation saine et la moins transformée possible!</a:t>
            </a:r>
          </a:p>
        </p:txBody>
      </p:sp>
    </p:spTree>
    <p:extLst>
      <p:ext uri="{BB962C8B-B14F-4D97-AF65-F5344CB8AC3E}">
        <p14:creationId xmlns:p14="http://schemas.microsoft.com/office/powerpoint/2010/main" val="2500096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31BBEA-4A2E-41CD-A21C-F7385A0B87BE}"/>
              </a:ext>
            </a:extLst>
          </p:cNvPr>
          <p:cNvSpPr>
            <a:spLocks noGrp="1"/>
          </p:cNvSpPr>
          <p:nvPr>
            <p:ph type="title"/>
          </p:nvPr>
        </p:nvSpPr>
        <p:spPr/>
        <p:txBody>
          <a:bodyPr/>
          <a:lstStyle/>
          <a:p>
            <a:r>
              <a:rPr lang="fr-FR" dirty="0">
                <a:solidFill>
                  <a:srgbClr val="C00000"/>
                </a:solidFill>
              </a:rPr>
              <a:t>RAPPEL</a:t>
            </a:r>
            <a:r>
              <a:rPr lang="fr-FR" dirty="0"/>
              <a:t>: Le rôle de l’alimentation</a:t>
            </a:r>
          </a:p>
        </p:txBody>
      </p:sp>
      <p:sp>
        <p:nvSpPr>
          <p:cNvPr id="3" name="Espace réservé du contenu 2">
            <a:extLst>
              <a:ext uri="{FF2B5EF4-FFF2-40B4-BE49-F238E27FC236}">
                <a16:creationId xmlns:a16="http://schemas.microsoft.com/office/drawing/2014/main" id="{E127ABA9-5ACC-4A1A-A730-506965F96315}"/>
              </a:ext>
            </a:extLst>
          </p:cNvPr>
          <p:cNvSpPr>
            <a:spLocks noGrp="1"/>
          </p:cNvSpPr>
          <p:nvPr>
            <p:ph idx="1"/>
          </p:nvPr>
        </p:nvSpPr>
        <p:spPr/>
        <p:txBody>
          <a:bodyPr/>
          <a:lstStyle/>
          <a:p>
            <a:r>
              <a:rPr lang="fr-FR" dirty="0"/>
              <a:t>Les aliments sont une source d'énergie et de nutriments pour l'organisme. Ils fortifient ton corps et renforcent ton système immunitaire. Cela les rend indispensables pour ton développement physiologique et ta santé en général.</a:t>
            </a:r>
          </a:p>
          <a:p>
            <a:r>
              <a:rPr lang="fr-FR" dirty="0"/>
              <a:t>Une fois consommés, ils sont convertis en calories et envoyés vers les fibres osseuses et musculaires. Cela permet leur renforcement progressif et leur développement sur le long terme.</a:t>
            </a:r>
          </a:p>
          <a:p>
            <a:r>
              <a:rPr lang="fr-FR" dirty="0"/>
              <a:t>Attention: chaque aliment a ses propres caractéristiques et des effets différents sur le corps humain. Ainsi, il est important de faire la distinction entre s'alimenter et bien s'alimenter.</a:t>
            </a:r>
          </a:p>
        </p:txBody>
      </p:sp>
    </p:spTree>
    <p:extLst>
      <p:ext uri="{BB962C8B-B14F-4D97-AF65-F5344CB8AC3E}">
        <p14:creationId xmlns:p14="http://schemas.microsoft.com/office/powerpoint/2010/main" val="245934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3BDDE0-93AA-480A-A661-146C424445D9}"/>
              </a:ext>
            </a:extLst>
          </p:cNvPr>
          <p:cNvSpPr>
            <a:spLocks noGrp="1"/>
          </p:cNvSpPr>
          <p:nvPr>
            <p:ph type="title"/>
          </p:nvPr>
        </p:nvSpPr>
        <p:spPr/>
        <p:txBody>
          <a:bodyPr/>
          <a:lstStyle/>
          <a:p>
            <a:r>
              <a:rPr lang="fr-FR" sz="4400" dirty="0"/>
              <a:t>N.B : Bon à savoir</a:t>
            </a:r>
          </a:p>
        </p:txBody>
      </p:sp>
      <p:sp>
        <p:nvSpPr>
          <p:cNvPr id="4" name="Espace réservé du texte 3">
            <a:extLst>
              <a:ext uri="{FF2B5EF4-FFF2-40B4-BE49-F238E27FC236}">
                <a16:creationId xmlns:a16="http://schemas.microsoft.com/office/drawing/2014/main" id="{F41544CC-0B64-462C-8F9E-E921FBD0B7C8}"/>
              </a:ext>
            </a:extLst>
          </p:cNvPr>
          <p:cNvSpPr>
            <a:spLocks noGrp="1"/>
          </p:cNvSpPr>
          <p:nvPr>
            <p:ph type="body" sz="half" idx="2"/>
          </p:nvPr>
        </p:nvSpPr>
        <p:spPr/>
        <p:txBody>
          <a:bodyPr>
            <a:normAutofit/>
          </a:bodyPr>
          <a:lstStyle/>
          <a:p>
            <a:r>
              <a:rPr lang="fr-FR" sz="3200" dirty="0"/>
              <a:t>100 g = 1 tasse</a:t>
            </a:r>
          </a:p>
        </p:txBody>
      </p:sp>
      <p:pic>
        <p:nvPicPr>
          <p:cNvPr id="5" name="Espace réservé du contenu 4">
            <a:extLst>
              <a:ext uri="{FF2B5EF4-FFF2-40B4-BE49-F238E27FC236}">
                <a16:creationId xmlns:a16="http://schemas.microsoft.com/office/drawing/2014/main" id="{55100853-334F-4EF9-8992-20AB0B78AF75}"/>
              </a:ext>
            </a:extLst>
          </p:cNvPr>
          <p:cNvPicPr>
            <a:picLocks noGrp="1" noChangeAspect="1"/>
          </p:cNvPicPr>
          <p:nvPr>
            <p:ph idx="1"/>
          </p:nvPr>
        </p:nvPicPr>
        <p:blipFill>
          <a:blip r:embed="rId2"/>
          <a:stretch>
            <a:fillRect/>
          </a:stretch>
        </p:blipFill>
        <p:spPr>
          <a:xfrm>
            <a:off x="5323995" y="1693333"/>
            <a:ext cx="6251575" cy="4167716"/>
          </a:xfrm>
        </p:spPr>
      </p:pic>
    </p:spTree>
    <p:extLst>
      <p:ext uri="{BB962C8B-B14F-4D97-AF65-F5344CB8AC3E}">
        <p14:creationId xmlns:p14="http://schemas.microsoft.com/office/powerpoint/2010/main" val="2044439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0AA7E1-2AB9-4B9B-B5BB-E877697B4BEA}"/>
              </a:ext>
            </a:extLst>
          </p:cNvPr>
          <p:cNvSpPr>
            <a:spLocks noGrp="1"/>
          </p:cNvSpPr>
          <p:nvPr>
            <p:ph type="title"/>
          </p:nvPr>
        </p:nvSpPr>
        <p:spPr/>
        <p:txBody>
          <a:bodyPr/>
          <a:lstStyle/>
          <a:p>
            <a:r>
              <a:rPr lang="fr-FR" dirty="0"/>
              <a:t>Tu as le droit de </a:t>
            </a:r>
            <a:r>
              <a:rPr lang="fr-FR" b="1" dirty="0"/>
              <a:t>goûter</a:t>
            </a:r>
            <a:r>
              <a:rPr lang="fr-FR" dirty="0"/>
              <a:t> ou de prendre des </a:t>
            </a:r>
            <a:r>
              <a:rPr lang="fr-FR" b="1" dirty="0"/>
              <a:t>collations</a:t>
            </a:r>
            <a:r>
              <a:rPr lang="fr-FR" dirty="0"/>
              <a:t>!</a:t>
            </a:r>
          </a:p>
        </p:txBody>
      </p:sp>
      <p:sp>
        <p:nvSpPr>
          <p:cNvPr id="3" name="Espace réservé du contenu 2">
            <a:extLst>
              <a:ext uri="{FF2B5EF4-FFF2-40B4-BE49-F238E27FC236}">
                <a16:creationId xmlns:a16="http://schemas.microsoft.com/office/drawing/2014/main" id="{582B38D2-35B2-4DAF-9B95-61DAADC898F7}"/>
              </a:ext>
            </a:extLst>
          </p:cNvPr>
          <p:cNvSpPr>
            <a:spLocks noGrp="1"/>
          </p:cNvSpPr>
          <p:nvPr>
            <p:ph idx="1"/>
          </p:nvPr>
        </p:nvSpPr>
        <p:spPr/>
        <p:txBody>
          <a:bodyPr/>
          <a:lstStyle/>
          <a:p>
            <a:pPr marL="285750" indent="-285750">
              <a:buFont typeface="Wingdings" panose="05000000000000000000" pitchFamily="2" charset="2"/>
              <a:buChar char="Ø"/>
            </a:pPr>
            <a:r>
              <a:rPr lang="fr-FR" dirty="0"/>
              <a:t>Chez les filles réglées: la deuxième phase du cycle(14 derniers jours avant le début des règles) demande une dépense d’énergie supplémentaire à ton corps qui a pas mal de choses à faire (d’où les fringales avant règles).</a:t>
            </a:r>
          </a:p>
          <a:p>
            <a:pPr marL="285750" indent="-285750">
              <a:buFont typeface="Wingdings" panose="05000000000000000000" pitchFamily="2" charset="2"/>
              <a:buChar char="Ø"/>
            </a:pPr>
            <a:r>
              <a:rPr lang="fr-FR" dirty="0"/>
              <a:t>Il est NECESSAIRE de prendre une collation après une activité sportive, Cela permet de rester stable d’un point de vue énergétique et de favoriser la régénération et le développent des muscles.</a:t>
            </a:r>
          </a:p>
          <a:p>
            <a:pPr>
              <a:buFont typeface="Wingdings" panose="05000000000000000000" pitchFamily="2" charset="2"/>
              <a:buChar char="Ø"/>
            </a:pPr>
            <a:r>
              <a:rPr lang="fr-FR" dirty="0"/>
              <a:t>Le repas du soir peut se faire attendre, si tu te prives de collation alors que tu as faim, tu pourrais avoir tendance à te sur alimenter le soir.</a:t>
            </a:r>
          </a:p>
        </p:txBody>
      </p:sp>
    </p:spTree>
    <p:extLst>
      <p:ext uri="{BB962C8B-B14F-4D97-AF65-F5344CB8AC3E}">
        <p14:creationId xmlns:p14="http://schemas.microsoft.com/office/powerpoint/2010/main" val="41881265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788204-F90E-4EC6-925E-3D67480F91C9}"/>
              </a:ext>
            </a:extLst>
          </p:cNvPr>
          <p:cNvSpPr>
            <a:spLocks noGrp="1"/>
          </p:cNvSpPr>
          <p:nvPr>
            <p:ph type="title"/>
          </p:nvPr>
        </p:nvSpPr>
        <p:spPr/>
        <p:txBody>
          <a:bodyPr/>
          <a:lstStyle/>
          <a:p>
            <a:pPr algn="ctr"/>
            <a:r>
              <a:rPr lang="fr-FR" dirty="0"/>
              <a:t>Exemple de collations</a:t>
            </a:r>
          </a:p>
        </p:txBody>
      </p:sp>
      <p:sp>
        <p:nvSpPr>
          <p:cNvPr id="3" name="Espace réservé du contenu 2">
            <a:extLst>
              <a:ext uri="{FF2B5EF4-FFF2-40B4-BE49-F238E27FC236}">
                <a16:creationId xmlns:a16="http://schemas.microsoft.com/office/drawing/2014/main" id="{E2458DDA-A588-4AF4-86D7-FCCD2A0B4AB3}"/>
              </a:ext>
            </a:extLst>
          </p:cNvPr>
          <p:cNvSpPr>
            <a:spLocks noGrp="1"/>
          </p:cNvSpPr>
          <p:nvPr>
            <p:ph idx="1"/>
          </p:nvPr>
        </p:nvSpPr>
        <p:spPr>
          <a:xfrm>
            <a:off x="1103312" y="2085278"/>
            <a:ext cx="8946541" cy="4163121"/>
          </a:xfrm>
        </p:spPr>
        <p:txBody>
          <a:bodyPr/>
          <a:lstStyle/>
          <a:p>
            <a:pPr marL="0" indent="0" algn="ctr">
              <a:buNone/>
            </a:pPr>
            <a:r>
              <a:rPr lang="fr-FR" sz="2400" b="1" dirty="0"/>
              <a:t>SUCREES OU SALEES</a:t>
            </a:r>
          </a:p>
          <a:p>
            <a:endParaRPr lang="fr-FR" dirty="0"/>
          </a:p>
          <a:p>
            <a:r>
              <a:rPr lang="fr-FR" dirty="0"/>
              <a:t>Une Pomme ( ou autre en fonction de la saison) + 1 portion de fromage (40 g).</a:t>
            </a:r>
          </a:p>
          <a:p>
            <a:r>
              <a:rPr lang="fr-FR" dirty="0"/>
              <a:t>3-4 Dattes + 1 ou 2 carré de chocolat noir 70%.</a:t>
            </a:r>
          </a:p>
          <a:p>
            <a:r>
              <a:rPr lang="fr-FR" dirty="0"/>
              <a:t>Carotte crue + 1 </a:t>
            </a:r>
            <a:r>
              <a:rPr lang="fr-FR"/>
              <a:t>œuf dur.</a:t>
            </a:r>
            <a:endParaRPr lang="fr-FR" dirty="0"/>
          </a:p>
          <a:p>
            <a:pPr algn="ctr"/>
            <a:endParaRPr lang="fr-FR" dirty="0"/>
          </a:p>
        </p:txBody>
      </p:sp>
    </p:spTree>
    <p:extLst>
      <p:ext uri="{BB962C8B-B14F-4D97-AF65-F5344CB8AC3E}">
        <p14:creationId xmlns:p14="http://schemas.microsoft.com/office/powerpoint/2010/main" val="22693642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6E1A8E-D6B5-4D18-AF83-9853E9A1366F}"/>
              </a:ext>
            </a:extLst>
          </p:cNvPr>
          <p:cNvSpPr>
            <a:spLocks noGrp="1"/>
          </p:cNvSpPr>
          <p:nvPr>
            <p:ph type="title"/>
          </p:nvPr>
        </p:nvSpPr>
        <p:spPr>
          <a:xfrm>
            <a:off x="709906" y="410188"/>
            <a:ext cx="9404723" cy="5692900"/>
          </a:xfrm>
        </p:spPr>
        <p:txBody>
          <a:bodyPr/>
          <a:lstStyle/>
          <a:p>
            <a:r>
              <a:rPr lang="fr-FR" dirty="0">
                <a:solidFill>
                  <a:srgbClr val="FF0000"/>
                </a:solidFill>
              </a:rPr>
              <a:t>En bref:</a:t>
            </a:r>
            <a:r>
              <a:rPr lang="fr-FR" dirty="0"/>
              <a:t> Pas de secrets!</a:t>
            </a:r>
            <a:br>
              <a:rPr lang="fr-FR" dirty="0"/>
            </a:br>
            <a:r>
              <a:rPr lang="fr-FR" sz="1600" dirty="0"/>
              <a:t>Les aliments à </a:t>
            </a:r>
            <a:r>
              <a:rPr lang="fr-FR" sz="1600" b="1" dirty="0"/>
              <a:t>bonne valeur énergétique </a:t>
            </a:r>
            <a:r>
              <a:rPr lang="fr-FR" sz="1600" dirty="0"/>
              <a:t>seront mieux assimilés et utilisés par ton corps qui ne stockera pas de calories « vides ».</a:t>
            </a:r>
            <a:br>
              <a:rPr lang="fr-FR" sz="1600" dirty="0"/>
            </a:br>
            <a:br>
              <a:rPr lang="fr-FR" sz="1600" dirty="0"/>
            </a:br>
            <a:r>
              <a:rPr lang="fr-FR" sz="1600" dirty="0"/>
              <a:t>S’accorder au </a:t>
            </a:r>
            <a:r>
              <a:rPr lang="fr-FR" sz="1600" b="1" dirty="0"/>
              <a:t>rythme</a:t>
            </a:r>
            <a:r>
              <a:rPr lang="fr-FR" sz="1600" dirty="0"/>
              <a:t> de ce que la nature te donne en fonction </a:t>
            </a:r>
            <a:r>
              <a:rPr lang="fr-FR" sz="1600" b="1" dirty="0"/>
              <a:t>des saisons </a:t>
            </a:r>
            <a:r>
              <a:rPr lang="fr-FR" sz="1600" dirty="0"/>
              <a:t>permet à ton corps de s’adapter et de résister au mieux aux éléments extérieurs (manque de luminosité, résistance aux conditions hivernales et au froid, besoin d’eau en conditions estivales).</a:t>
            </a:r>
            <a:br>
              <a:rPr lang="fr-FR" sz="1600" dirty="0"/>
            </a:br>
            <a:br>
              <a:rPr lang="fr-FR" sz="1600" dirty="0"/>
            </a:br>
            <a:r>
              <a:rPr lang="fr-FR" sz="1600" b="1" dirty="0"/>
              <a:t>Prendre le temps </a:t>
            </a:r>
            <a:r>
              <a:rPr lang="fr-FR" sz="1600" dirty="0"/>
              <a:t>de manger en étant concentré sur son assiette c’est apprendre à </a:t>
            </a:r>
            <a:r>
              <a:rPr lang="fr-FR" sz="1600" b="1" dirty="0"/>
              <a:t>te connaître </a:t>
            </a:r>
            <a:r>
              <a:rPr lang="fr-FR" sz="1600" dirty="0"/>
              <a:t>et à repérer les signaux de faim et de </a:t>
            </a:r>
            <a:r>
              <a:rPr lang="fr-FR" sz="1600" b="1" dirty="0"/>
              <a:t>satiété</a:t>
            </a:r>
            <a:r>
              <a:rPr lang="fr-FR" sz="1600" dirty="0"/>
              <a:t>.</a:t>
            </a:r>
            <a:br>
              <a:rPr lang="fr-FR" sz="1600" dirty="0"/>
            </a:br>
            <a:br>
              <a:rPr lang="fr-FR" sz="1600" dirty="0"/>
            </a:br>
            <a:r>
              <a:rPr lang="fr-FR" sz="1600" dirty="0"/>
              <a:t>Se </a:t>
            </a:r>
            <a:r>
              <a:rPr lang="fr-FR" sz="1600" b="1" dirty="0"/>
              <a:t>priver</a:t>
            </a:r>
            <a:r>
              <a:rPr lang="fr-FR" sz="1600" dirty="0"/>
              <a:t>, c’est </a:t>
            </a:r>
            <a:r>
              <a:rPr lang="fr-FR" sz="1600" b="1" dirty="0"/>
              <a:t>stocker</a:t>
            </a:r>
            <a:r>
              <a:rPr lang="fr-FR" sz="1600" dirty="0"/>
              <a:t>! Si tu habitues ton corps à sauter des repas ou si tu te sous alimentes, il restera en alerte et stockera ce que tu lui donnes par manque d’apports réguliers.</a:t>
            </a:r>
            <a:br>
              <a:rPr lang="fr-FR" sz="1600" dirty="0"/>
            </a:br>
            <a:br>
              <a:rPr lang="fr-FR" sz="1600" dirty="0"/>
            </a:br>
            <a:r>
              <a:rPr lang="fr-FR" sz="1600" b="1" dirty="0"/>
              <a:t>Manquer</a:t>
            </a:r>
            <a:r>
              <a:rPr lang="fr-FR" sz="1600" dirty="0"/>
              <a:t> c’est être </a:t>
            </a:r>
            <a:r>
              <a:rPr lang="fr-FR" sz="1600" b="1" dirty="0"/>
              <a:t>fatigué, moins concentré, moins stable au niveau de l’humeur et plus déprimé</a:t>
            </a:r>
            <a:r>
              <a:rPr lang="fr-FR" sz="1600" dirty="0"/>
              <a:t> et cela se compense en…MANGEANT! (envies sucrées)</a:t>
            </a:r>
            <a:br>
              <a:rPr lang="fr-FR" sz="1600" dirty="0"/>
            </a:br>
            <a:br>
              <a:rPr lang="fr-FR" sz="1600" dirty="0"/>
            </a:br>
            <a:r>
              <a:rPr lang="fr-FR" sz="1600" dirty="0"/>
              <a:t>Être </a:t>
            </a:r>
            <a:r>
              <a:rPr lang="fr-FR" sz="1600" b="1" dirty="0"/>
              <a:t>stable</a:t>
            </a:r>
            <a:r>
              <a:rPr lang="fr-FR" sz="1600" dirty="0"/>
              <a:t> dans ton </a:t>
            </a:r>
            <a:r>
              <a:rPr lang="fr-FR" sz="1600" b="1" dirty="0"/>
              <a:t>assiette</a:t>
            </a:r>
            <a:r>
              <a:rPr lang="fr-FR" sz="1600" dirty="0"/>
              <a:t> c’est être </a:t>
            </a:r>
            <a:r>
              <a:rPr lang="fr-FR" sz="1600" b="1" dirty="0"/>
              <a:t>stable</a:t>
            </a:r>
            <a:r>
              <a:rPr lang="fr-FR" sz="1600" dirty="0"/>
              <a:t> dans ta </a:t>
            </a:r>
            <a:r>
              <a:rPr lang="fr-FR" sz="1600" b="1" dirty="0"/>
              <a:t>tête</a:t>
            </a:r>
            <a:r>
              <a:rPr lang="fr-FR" sz="1600" dirty="0"/>
              <a:t>, (et vice versa).</a:t>
            </a:r>
            <a:br>
              <a:rPr lang="fr-FR" sz="1600" dirty="0"/>
            </a:br>
            <a:r>
              <a:rPr lang="fr-FR" sz="1600" dirty="0"/>
              <a:t>Accorde autant d’importance à ton bien être qu’au choix de tes aliments.</a:t>
            </a:r>
            <a:br>
              <a:rPr lang="fr-FR" sz="1600" dirty="0"/>
            </a:br>
            <a:br>
              <a:rPr lang="fr-FR" sz="1600" dirty="0"/>
            </a:br>
            <a:r>
              <a:rPr lang="fr-FR" sz="1600" dirty="0"/>
              <a:t>Apprends à t’écouter </a:t>
            </a:r>
            <a:r>
              <a:rPr lang="fr-FR" sz="1600"/>
              <a:t>et fais toi confiance!</a:t>
            </a:r>
            <a:br>
              <a:rPr lang="fr-FR" dirty="0"/>
            </a:br>
            <a:endParaRPr lang="fr-FR" dirty="0"/>
          </a:p>
        </p:txBody>
      </p:sp>
    </p:spTree>
    <p:extLst>
      <p:ext uri="{BB962C8B-B14F-4D97-AF65-F5344CB8AC3E}">
        <p14:creationId xmlns:p14="http://schemas.microsoft.com/office/powerpoint/2010/main" val="27067541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D0BAE1-1913-4753-8432-8878E2CF7D43}"/>
              </a:ext>
            </a:extLst>
          </p:cNvPr>
          <p:cNvSpPr>
            <a:spLocks noGrp="1"/>
          </p:cNvSpPr>
          <p:nvPr>
            <p:ph type="title"/>
          </p:nvPr>
        </p:nvSpPr>
        <p:spPr/>
        <p:txBody>
          <a:bodyPr/>
          <a:lstStyle/>
          <a:p>
            <a:r>
              <a:rPr lang="fr-FR" dirty="0"/>
              <a:t>Si tu souhaites aller plus loin:</a:t>
            </a:r>
          </a:p>
        </p:txBody>
      </p:sp>
      <p:sp>
        <p:nvSpPr>
          <p:cNvPr id="3" name="Espace réservé du contenu 2">
            <a:extLst>
              <a:ext uri="{FF2B5EF4-FFF2-40B4-BE49-F238E27FC236}">
                <a16:creationId xmlns:a16="http://schemas.microsoft.com/office/drawing/2014/main" id="{A8455305-9646-47F8-BBA6-E87DADF9E5FE}"/>
              </a:ext>
            </a:extLst>
          </p:cNvPr>
          <p:cNvSpPr>
            <a:spLocks noGrp="1"/>
          </p:cNvSpPr>
          <p:nvPr>
            <p:ph idx="1"/>
          </p:nvPr>
        </p:nvSpPr>
        <p:spPr/>
        <p:txBody>
          <a:bodyPr/>
          <a:lstStyle/>
          <a:p>
            <a:r>
              <a:rPr lang="fr-FR" dirty="0"/>
              <a:t>Arte la grande malbouffe </a:t>
            </a:r>
            <a:r>
              <a:rPr lang="fr-FR" dirty="0">
                <a:hlinkClick r:id="rId2"/>
              </a:rPr>
              <a:t>https://www.youtube.com/watch?v=03dywTaoaC0</a:t>
            </a:r>
            <a:endParaRPr lang="fr-FR" dirty="0"/>
          </a:p>
          <a:p>
            <a:r>
              <a:rPr lang="fr-FR" dirty="0"/>
              <a:t>Arte Science Comment l’alimentation influence notre cerveau</a:t>
            </a:r>
            <a:br>
              <a:rPr lang="fr-FR" dirty="0"/>
            </a:br>
            <a:r>
              <a:rPr lang="fr-FR" dirty="0">
                <a:hlinkClick r:id="rId3"/>
              </a:rPr>
              <a:t>https://www.youtube.com/watch?v=e3XSJfQptuA</a:t>
            </a:r>
            <a:endParaRPr lang="fr-FR" dirty="0"/>
          </a:p>
          <a:p>
            <a:endParaRPr lang="fr-FR" dirty="0"/>
          </a:p>
          <a:p>
            <a:endParaRPr lang="fr-FR" dirty="0"/>
          </a:p>
        </p:txBody>
      </p:sp>
    </p:spTree>
    <p:extLst>
      <p:ext uri="{BB962C8B-B14F-4D97-AF65-F5344CB8AC3E}">
        <p14:creationId xmlns:p14="http://schemas.microsoft.com/office/powerpoint/2010/main" val="3413649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D42925-4E54-4E14-85EC-F57B925988FF}"/>
              </a:ext>
            </a:extLst>
          </p:cNvPr>
          <p:cNvSpPr>
            <a:spLocks noGrp="1"/>
          </p:cNvSpPr>
          <p:nvPr>
            <p:ph type="ctrTitle"/>
          </p:nvPr>
        </p:nvSpPr>
        <p:spPr>
          <a:xfrm>
            <a:off x="810001" y="1449147"/>
            <a:ext cx="10572000" cy="2314779"/>
          </a:xfrm>
        </p:spPr>
        <p:txBody>
          <a:bodyPr/>
          <a:lstStyle/>
          <a:p>
            <a:r>
              <a:rPr lang="fr-FR" sz="4000" dirty="0">
                <a:solidFill>
                  <a:srgbClr val="C00000"/>
                </a:solidFill>
              </a:rPr>
              <a:t>RAPPEL</a:t>
            </a:r>
            <a:r>
              <a:rPr lang="fr-FR" sz="4000" dirty="0"/>
              <a:t>: Les groupes alimentaires</a:t>
            </a:r>
          </a:p>
        </p:txBody>
      </p:sp>
      <p:sp>
        <p:nvSpPr>
          <p:cNvPr id="3" name="Sous-titre 2">
            <a:extLst>
              <a:ext uri="{FF2B5EF4-FFF2-40B4-BE49-F238E27FC236}">
                <a16:creationId xmlns:a16="http://schemas.microsoft.com/office/drawing/2014/main" id="{D8E27C6B-6440-4FC8-882F-D43F325FCE4A}"/>
              </a:ext>
            </a:extLst>
          </p:cNvPr>
          <p:cNvSpPr>
            <a:spLocks noGrp="1"/>
          </p:cNvSpPr>
          <p:nvPr>
            <p:ph type="subTitle" idx="1"/>
          </p:nvPr>
        </p:nvSpPr>
        <p:spPr/>
        <p:txBody>
          <a:bodyPr/>
          <a:lstStyle/>
          <a:p>
            <a:r>
              <a:rPr lang="fr-FR" dirty="0"/>
              <a:t>3 grands groupes!</a:t>
            </a:r>
          </a:p>
        </p:txBody>
      </p:sp>
    </p:spTree>
    <p:extLst>
      <p:ext uri="{BB962C8B-B14F-4D97-AF65-F5344CB8AC3E}">
        <p14:creationId xmlns:p14="http://schemas.microsoft.com/office/powerpoint/2010/main" val="2696212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AE2199-72D5-4062-A659-3206D083BBC5}"/>
              </a:ext>
            </a:extLst>
          </p:cNvPr>
          <p:cNvSpPr>
            <a:spLocks noGrp="1"/>
          </p:cNvSpPr>
          <p:nvPr>
            <p:ph type="title"/>
          </p:nvPr>
        </p:nvSpPr>
        <p:spPr>
          <a:xfrm>
            <a:off x="810000" y="447188"/>
            <a:ext cx="6711537" cy="970450"/>
          </a:xfrm>
        </p:spPr>
        <p:txBody>
          <a:bodyPr/>
          <a:lstStyle/>
          <a:p>
            <a:r>
              <a:rPr lang="fr-FR" dirty="0"/>
              <a:t>1.Les aliments protecteurs</a:t>
            </a:r>
            <a:br>
              <a:rPr lang="fr-FR" sz="2800" dirty="0"/>
            </a:br>
            <a:r>
              <a:rPr lang="fr-FR" sz="1800" dirty="0"/>
              <a:t>ils assurent notre bonne santé !</a:t>
            </a:r>
          </a:p>
        </p:txBody>
      </p:sp>
      <p:sp>
        <p:nvSpPr>
          <p:cNvPr id="3" name="Espace réservé du contenu 2">
            <a:extLst>
              <a:ext uri="{FF2B5EF4-FFF2-40B4-BE49-F238E27FC236}">
                <a16:creationId xmlns:a16="http://schemas.microsoft.com/office/drawing/2014/main" id="{5C64C3E9-80EA-47D2-A271-8E505709FAE5}"/>
              </a:ext>
            </a:extLst>
          </p:cNvPr>
          <p:cNvSpPr>
            <a:spLocks noGrp="1"/>
          </p:cNvSpPr>
          <p:nvPr>
            <p:ph idx="1"/>
          </p:nvPr>
        </p:nvSpPr>
        <p:spPr>
          <a:xfrm>
            <a:off x="818712" y="2222288"/>
            <a:ext cx="6985586" cy="2745858"/>
          </a:xfrm>
        </p:spPr>
        <p:txBody>
          <a:bodyPr/>
          <a:lstStyle/>
          <a:p>
            <a:r>
              <a:rPr lang="fr-FR" dirty="0"/>
              <a:t>Ils assurent notre bonne santé, Ce sont les aliments qui nous apportent les </a:t>
            </a:r>
            <a:r>
              <a:rPr lang="fr-FR" b="1" dirty="0"/>
              <a:t>vitamines</a:t>
            </a:r>
            <a:r>
              <a:rPr lang="fr-FR" dirty="0"/>
              <a:t> et les </a:t>
            </a:r>
            <a:r>
              <a:rPr lang="fr-FR" b="1" dirty="0"/>
              <a:t>minéraux.</a:t>
            </a:r>
          </a:p>
          <a:p>
            <a:pPr>
              <a:buFont typeface="Wingdings" panose="05000000000000000000" pitchFamily="2" charset="2"/>
              <a:buChar char="Ø"/>
            </a:pPr>
            <a:r>
              <a:rPr lang="fr-FR" b="1" dirty="0"/>
              <a:t>Les fruits et les légumes (crus ou peu cuits).</a:t>
            </a:r>
          </a:p>
        </p:txBody>
      </p:sp>
      <p:pic>
        <p:nvPicPr>
          <p:cNvPr id="4" name="Image 3">
            <a:extLst>
              <a:ext uri="{FF2B5EF4-FFF2-40B4-BE49-F238E27FC236}">
                <a16:creationId xmlns:a16="http://schemas.microsoft.com/office/drawing/2014/main" id="{78F27C84-B3B2-426C-9B0D-BB36B0889638}"/>
              </a:ext>
            </a:extLst>
          </p:cNvPr>
          <p:cNvPicPr>
            <a:picLocks noChangeAspect="1"/>
          </p:cNvPicPr>
          <p:nvPr/>
        </p:nvPicPr>
        <p:blipFill>
          <a:blip r:embed="rId2"/>
          <a:stretch>
            <a:fillRect/>
          </a:stretch>
        </p:blipFill>
        <p:spPr>
          <a:xfrm>
            <a:off x="7521537" y="2707877"/>
            <a:ext cx="4530024" cy="3370438"/>
          </a:xfrm>
          <a:prstGeom prst="rect">
            <a:avLst/>
          </a:prstGeom>
        </p:spPr>
      </p:pic>
    </p:spTree>
    <p:extLst>
      <p:ext uri="{BB962C8B-B14F-4D97-AF65-F5344CB8AC3E}">
        <p14:creationId xmlns:p14="http://schemas.microsoft.com/office/powerpoint/2010/main" val="1342394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0C1164-E067-4542-BBF0-8C1867879E22}"/>
              </a:ext>
            </a:extLst>
          </p:cNvPr>
          <p:cNvSpPr>
            <a:spLocks noGrp="1"/>
          </p:cNvSpPr>
          <p:nvPr>
            <p:ph type="title"/>
          </p:nvPr>
        </p:nvSpPr>
        <p:spPr>
          <a:xfrm>
            <a:off x="819889" y="479451"/>
            <a:ext cx="10571998" cy="970450"/>
          </a:xfrm>
        </p:spPr>
        <p:txBody>
          <a:bodyPr/>
          <a:lstStyle/>
          <a:p>
            <a:r>
              <a:rPr lang="fr-FR" dirty="0"/>
              <a:t>2.Les aliments constructeurs</a:t>
            </a:r>
            <a:br>
              <a:rPr lang="fr-FR" dirty="0"/>
            </a:br>
            <a:r>
              <a:rPr lang="fr-FR" sz="1800" dirty="0"/>
              <a:t>ils aident à construire et entretenir le corps!</a:t>
            </a:r>
            <a:endParaRPr lang="fr-FR" dirty="0"/>
          </a:p>
        </p:txBody>
      </p:sp>
      <p:sp>
        <p:nvSpPr>
          <p:cNvPr id="3" name="Espace réservé du texte 2">
            <a:extLst>
              <a:ext uri="{FF2B5EF4-FFF2-40B4-BE49-F238E27FC236}">
                <a16:creationId xmlns:a16="http://schemas.microsoft.com/office/drawing/2014/main" id="{EBC72AAC-8933-4731-807D-D6576521D9F9}"/>
              </a:ext>
            </a:extLst>
          </p:cNvPr>
          <p:cNvSpPr>
            <a:spLocks noGrp="1"/>
          </p:cNvSpPr>
          <p:nvPr>
            <p:ph type="body" idx="1"/>
          </p:nvPr>
        </p:nvSpPr>
        <p:spPr>
          <a:xfrm>
            <a:off x="814728" y="2174875"/>
            <a:ext cx="5189857" cy="576262"/>
          </a:xfrm>
        </p:spPr>
        <p:txBody>
          <a:bodyPr/>
          <a:lstStyle/>
          <a:p>
            <a:r>
              <a:rPr lang="fr-FR" sz="1600" dirty="0"/>
              <a:t>Les aliments riches en </a:t>
            </a:r>
            <a:r>
              <a:rPr lang="fr-FR" sz="1600" b="1" dirty="0"/>
              <a:t>calcium</a:t>
            </a:r>
            <a:r>
              <a:rPr lang="fr-FR" sz="1600" dirty="0"/>
              <a:t>(produits laitiers), pour les os et les dents</a:t>
            </a:r>
          </a:p>
        </p:txBody>
      </p:sp>
      <p:sp>
        <p:nvSpPr>
          <p:cNvPr id="5" name="Espace réservé du texte 4">
            <a:extLst>
              <a:ext uri="{FF2B5EF4-FFF2-40B4-BE49-F238E27FC236}">
                <a16:creationId xmlns:a16="http://schemas.microsoft.com/office/drawing/2014/main" id="{D54559EA-4131-49E9-90CA-2C796C2397CA}"/>
              </a:ext>
            </a:extLst>
          </p:cNvPr>
          <p:cNvSpPr>
            <a:spLocks noGrp="1"/>
          </p:cNvSpPr>
          <p:nvPr>
            <p:ph type="body" sz="quarter" idx="3"/>
          </p:nvPr>
        </p:nvSpPr>
        <p:spPr>
          <a:xfrm>
            <a:off x="6453963" y="1935125"/>
            <a:ext cx="4928035" cy="970449"/>
          </a:xfrm>
        </p:spPr>
        <p:txBody>
          <a:bodyPr/>
          <a:lstStyle/>
          <a:p>
            <a:r>
              <a:rPr lang="fr-FR" sz="1400" dirty="0"/>
              <a:t>Les aliments riches en </a:t>
            </a:r>
            <a:r>
              <a:rPr lang="fr-FR" sz="1400" b="1" dirty="0"/>
              <a:t>protéines végétales </a:t>
            </a:r>
            <a:r>
              <a:rPr lang="fr-FR" sz="1400" dirty="0"/>
              <a:t>(le blé, le riz , les lentilles,…) et en </a:t>
            </a:r>
            <a:r>
              <a:rPr lang="fr-FR" sz="1400" b="1" dirty="0"/>
              <a:t>protéines animales </a:t>
            </a:r>
            <a:r>
              <a:rPr lang="fr-FR" sz="1400" dirty="0"/>
              <a:t>( la viande, les œufs, le poisson, le lait,…)</a:t>
            </a:r>
          </a:p>
        </p:txBody>
      </p:sp>
      <p:pic>
        <p:nvPicPr>
          <p:cNvPr id="17" name="Espace réservé du contenu 16">
            <a:extLst>
              <a:ext uri="{FF2B5EF4-FFF2-40B4-BE49-F238E27FC236}">
                <a16:creationId xmlns:a16="http://schemas.microsoft.com/office/drawing/2014/main" id="{32B5DF93-76B6-47A6-A9A8-B40E7EBF9B8B}"/>
              </a:ext>
            </a:extLst>
          </p:cNvPr>
          <p:cNvPicPr>
            <a:picLocks noGrp="1" noChangeAspect="1"/>
          </p:cNvPicPr>
          <p:nvPr>
            <p:ph sz="half" idx="2"/>
          </p:nvPr>
        </p:nvPicPr>
        <p:blipFill>
          <a:blip r:embed="rId2"/>
          <a:stretch>
            <a:fillRect/>
          </a:stretch>
        </p:blipFill>
        <p:spPr>
          <a:xfrm>
            <a:off x="1690576" y="3253564"/>
            <a:ext cx="3965945" cy="2349794"/>
          </a:xfrm>
          <a:prstGeom prst="rect">
            <a:avLst/>
          </a:prstGeom>
        </p:spPr>
      </p:pic>
      <p:pic>
        <p:nvPicPr>
          <p:cNvPr id="19" name="Image 18">
            <a:extLst>
              <a:ext uri="{FF2B5EF4-FFF2-40B4-BE49-F238E27FC236}">
                <a16:creationId xmlns:a16="http://schemas.microsoft.com/office/drawing/2014/main" id="{0B0AB51D-DC6D-4638-B21A-458E1DA6D52A}"/>
              </a:ext>
            </a:extLst>
          </p:cNvPr>
          <p:cNvPicPr>
            <a:picLocks noChangeAspect="1"/>
          </p:cNvPicPr>
          <p:nvPr/>
        </p:nvPicPr>
        <p:blipFill>
          <a:blip r:embed="rId3"/>
          <a:stretch>
            <a:fillRect/>
          </a:stretch>
        </p:blipFill>
        <p:spPr>
          <a:xfrm>
            <a:off x="6535481" y="3256451"/>
            <a:ext cx="2799905" cy="2346907"/>
          </a:xfrm>
          <a:prstGeom prst="rect">
            <a:avLst/>
          </a:prstGeom>
        </p:spPr>
      </p:pic>
      <p:pic>
        <p:nvPicPr>
          <p:cNvPr id="20" name="Image 19">
            <a:extLst>
              <a:ext uri="{FF2B5EF4-FFF2-40B4-BE49-F238E27FC236}">
                <a16:creationId xmlns:a16="http://schemas.microsoft.com/office/drawing/2014/main" id="{E6E27AD3-4FDE-4357-B41B-17DA907640E7}"/>
              </a:ext>
            </a:extLst>
          </p:cNvPr>
          <p:cNvPicPr>
            <a:picLocks noChangeAspect="1"/>
          </p:cNvPicPr>
          <p:nvPr/>
        </p:nvPicPr>
        <p:blipFill>
          <a:blip r:embed="rId4"/>
          <a:stretch>
            <a:fillRect/>
          </a:stretch>
        </p:blipFill>
        <p:spPr>
          <a:xfrm>
            <a:off x="9335386" y="3256451"/>
            <a:ext cx="2636873" cy="2349794"/>
          </a:xfrm>
          <a:prstGeom prst="rect">
            <a:avLst/>
          </a:prstGeom>
        </p:spPr>
      </p:pic>
    </p:spTree>
    <p:extLst>
      <p:ext uri="{BB962C8B-B14F-4D97-AF65-F5344CB8AC3E}">
        <p14:creationId xmlns:p14="http://schemas.microsoft.com/office/powerpoint/2010/main" val="2514337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EEB215-8618-4161-8D9D-D6863F08A6B0}"/>
              </a:ext>
            </a:extLst>
          </p:cNvPr>
          <p:cNvSpPr>
            <a:spLocks noGrp="1"/>
          </p:cNvSpPr>
          <p:nvPr>
            <p:ph type="title"/>
          </p:nvPr>
        </p:nvSpPr>
        <p:spPr>
          <a:xfrm>
            <a:off x="574158" y="0"/>
            <a:ext cx="6390168" cy="1828800"/>
          </a:xfrm>
        </p:spPr>
        <p:txBody>
          <a:bodyPr/>
          <a:lstStyle/>
          <a:p>
            <a:r>
              <a:rPr lang="fr-FR" dirty="0"/>
              <a:t>3.Les aliments énergétiques </a:t>
            </a:r>
            <a:r>
              <a:rPr lang="fr-FR" sz="1600" dirty="0"/>
              <a:t>: </a:t>
            </a:r>
            <a:r>
              <a:rPr lang="fr-FR" sz="1800" dirty="0"/>
              <a:t>ils donnent de l’énergie pour le fonctionnement et les activités du corps! </a:t>
            </a:r>
            <a:br>
              <a:rPr lang="fr-FR" sz="1800" dirty="0"/>
            </a:br>
            <a:endParaRPr lang="fr-FR" sz="1800" dirty="0"/>
          </a:p>
        </p:txBody>
      </p:sp>
      <p:sp>
        <p:nvSpPr>
          <p:cNvPr id="3" name="Espace réservé du texte 2">
            <a:extLst>
              <a:ext uri="{FF2B5EF4-FFF2-40B4-BE49-F238E27FC236}">
                <a16:creationId xmlns:a16="http://schemas.microsoft.com/office/drawing/2014/main" id="{741D6DB0-6916-4410-9BD7-A72617ED808A}"/>
              </a:ext>
            </a:extLst>
          </p:cNvPr>
          <p:cNvSpPr>
            <a:spLocks noGrp="1"/>
          </p:cNvSpPr>
          <p:nvPr>
            <p:ph type="body" idx="1"/>
          </p:nvPr>
        </p:nvSpPr>
        <p:spPr>
          <a:xfrm>
            <a:off x="890350" y="2174875"/>
            <a:ext cx="5189857" cy="1302193"/>
          </a:xfrm>
        </p:spPr>
        <p:txBody>
          <a:bodyPr/>
          <a:lstStyle/>
          <a:p>
            <a:r>
              <a:rPr lang="fr-FR" b="1" dirty="0"/>
              <a:t>Les lipides</a:t>
            </a:r>
            <a:r>
              <a:rPr lang="fr-FR" dirty="0"/>
              <a:t>: le gras c’est la </a:t>
            </a:r>
            <a:r>
              <a:rPr lang="fr-FR" b="1" dirty="0"/>
              <a:t>vie!</a:t>
            </a:r>
          </a:p>
          <a:p>
            <a:pPr marL="742950" lvl="1" indent="-285750">
              <a:buClr>
                <a:srgbClr val="00C6BB"/>
              </a:buClr>
              <a:buFont typeface="Wingdings" panose="05000000000000000000" pitchFamily="2" charset="2"/>
              <a:buChar char="Ø"/>
            </a:pPr>
            <a:r>
              <a:rPr lang="fr-FR" sz="1500" b="0" dirty="0">
                <a:solidFill>
                  <a:prstClr val="white"/>
                </a:solidFill>
              </a:rPr>
              <a:t>(l’huile, les corps gras, les graines, les noix)</a:t>
            </a:r>
          </a:p>
          <a:p>
            <a:endParaRPr lang="fr-FR" b="1" dirty="0"/>
          </a:p>
        </p:txBody>
      </p:sp>
      <p:pic>
        <p:nvPicPr>
          <p:cNvPr id="8" name="Espace réservé du contenu 7">
            <a:extLst>
              <a:ext uri="{FF2B5EF4-FFF2-40B4-BE49-F238E27FC236}">
                <a16:creationId xmlns:a16="http://schemas.microsoft.com/office/drawing/2014/main" id="{1FA3DB2C-A5A8-40CD-A1A1-FD5164C24BF1}"/>
              </a:ext>
            </a:extLst>
          </p:cNvPr>
          <p:cNvPicPr>
            <a:picLocks noGrp="1" noChangeAspect="1"/>
          </p:cNvPicPr>
          <p:nvPr>
            <p:ph sz="half" idx="2"/>
          </p:nvPr>
        </p:nvPicPr>
        <p:blipFill>
          <a:blip r:embed="rId2"/>
          <a:stretch>
            <a:fillRect/>
          </a:stretch>
        </p:blipFill>
        <p:spPr>
          <a:xfrm>
            <a:off x="1594884" y="3439319"/>
            <a:ext cx="3944679" cy="2421732"/>
          </a:xfrm>
          <a:prstGeom prst="rect">
            <a:avLst/>
          </a:prstGeom>
        </p:spPr>
      </p:pic>
      <p:sp>
        <p:nvSpPr>
          <p:cNvPr id="5" name="Espace réservé du texte 4">
            <a:extLst>
              <a:ext uri="{FF2B5EF4-FFF2-40B4-BE49-F238E27FC236}">
                <a16:creationId xmlns:a16="http://schemas.microsoft.com/office/drawing/2014/main" id="{F3AC622C-407B-4344-B06F-1D8872E0AFFA}"/>
              </a:ext>
            </a:extLst>
          </p:cNvPr>
          <p:cNvSpPr>
            <a:spLocks noGrp="1"/>
          </p:cNvSpPr>
          <p:nvPr>
            <p:ph type="body" sz="quarter" idx="3"/>
          </p:nvPr>
        </p:nvSpPr>
        <p:spPr>
          <a:xfrm>
            <a:off x="6187415" y="2015203"/>
            <a:ext cx="5194583" cy="2237820"/>
          </a:xfrm>
        </p:spPr>
        <p:txBody>
          <a:bodyPr/>
          <a:lstStyle/>
          <a:p>
            <a:pPr lvl="1">
              <a:buClr>
                <a:srgbClr val="00C6BB"/>
              </a:buClr>
            </a:pPr>
            <a:endParaRPr lang="fr-FR" dirty="0">
              <a:solidFill>
                <a:prstClr val="white"/>
              </a:solidFill>
            </a:endParaRPr>
          </a:p>
          <a:p>
            <a:pPr lvl="1">
              <a:buClr>
                <a:srgbClr val="00C6BB"/>
              </a:buClr>
            </a:pPr>
            <a:r>
              <a:rPr lang="fr-FR" dirty="0">
                <a:solidFill>
                  <a:prstClr val="white"/>
                </a:solidFill>
              </a:rPr>
              <a:t>Les glucides:</a:t>
            </a:r>
            <a:r>
              <a:rPr lang="fr-FR" sz="1500" b="0" dirty="0">
                <a:solidFill>
                  <a:prstClr val="white"/>
                </a:solidFill>
              </a:rPr>
              <a:t> </a:t>
            </a:r>
          </a:p>
          <a:p>
            <a:pPr marL="742950" lvl="1" indent="-285750">
              <a:buClr>
                <a:srgbClr val="00C6BB"/>
              </a:buClr>
              <a:buFont typeface="Wingdings" panose="05000000000000000000" pitchFamily="2" charset="2"/>
              <a:buChar char="Ø"/>
            </a:pPr>
            <a:r>
              <a:rPr lang="fr-FR" sz="1500" b="0" dirty="0">
                <a:solidFill>
                  <a:prstClr val="white"/>
                </a:solidFill>
              </a:rPr>
              <a:t>(ou sucres) lents (les pâtes, le riz, le pain, les pommes de terre)</a:t>
            </a:r>
          </a:p>
          <a:p>
            <a:pPr marL="742950" lvl="1" indent="-285750">
              <a:buClr>
                <a:srgbClr val="00C6BB"/>
              </a:buClr>
              <a:buFont typeface="Wingdings" panose="05000000000000000000" pitchFamily="2" charset="2"/>
              <a:buChar char="Ø"/>
            </a:pPr>
            <a:r>
              <a:rPr lang="fr-FR" sz="1500" b="0" dirty="0">
                <a:solidFill>
                  <a:prstClr val="white"/>
                </a:solidFill>
              </a:rPr>
              <a:t>Les glucides (ou sucres) rapides (le sucre, le miel, les fruits)</a:t>
            </a:r>
          </a:p>
          <a:p>
            <a:endParaRPr lang="fr-FR" dirty="0"/>
          </a:p>
        </p:txBody>
      </p:sp>
      <p:pic>
        <p:nvPicPr>
          <p:cNvPr id="11" name="Espace réservé du contenu 10">
            <a:extLst>
              <a:ext uri="{FF2B5EF4-FFF2-40B4-BE49-F238E27FC236}">
                <a16:creationId xmlns:a16="http://schemas.microsoft.com/office/drawing/2014/main" id="{E3C57ACB-8FA1-49B9-9C52-E8D9D155104A}"/>
              </a:ext>
            </a:extLst>
          </p:cNvPr>
          <p:cNvPicPr>
            <a:picLocks noGrp="1" noChangeAspect="1"/>
          </p:cNvPicPr>
          <p:nvPr>
            <p:ph sz="quarter" idx="4"/>
          </p:nvPr>
        </p:nvPicPr>
        <p:blipFill>
          <a:blip r:embed="rId3"/>
          <a:stretch>
            <a:fillRect/>
          </a:stretch>
        </p:blipFill>
        <p:spPr>
          <a:xfrm>
            <a:off x="7085012" y="3976578"/>
            <a:ext cx="4047276" cy="1884474"/>
          </a:xfrm>
          <a:prstGeom prst="rect">
            <a:avLst/>
          </a:prstGeom>
        </p:spPr>
      </p:pic>
    </p:spTree>
    <p:extLst>
      <p:ext uri="{BB962C8B-B14F-4D97-AF65-F5344CB8AC3E}">
        <p14:creationId xmlns:p14="http://schemas.microsoft.com/office/powerpoint/2010/main" val="3149408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3705D-A1A1-4CC8-BAEC-44D683A23940}"/>
              </a:ext>
            </a:extLst>
          </p:cNvPr>
          <p:cNvSpPr>
            <a:spLocks noGrp="1"/>
          </p:cNvSpPr>
          <p:nvPr>
            <p:ph type="title"/>
          </p:nvPr>
        </p:nvSpPr>
        <p:spPr/>
        <p:txBody>
          <a:bodyPr/>
          <a:lstStyle/>
          <a:p>
            <a:r>
              <a:rPr lang="fr-FR" dirty="0"/>
              <a:t>L’élément </a:t>
            </a:r>
            <a:r>
              <a:rPr lang="fr-FR" dirty="0">
                <a:solidFill>
                  <a:srgbClr val="FF0000"/>
                </a:solidFill>
              </a:rPr>
              <a:t>VITAL </a:t>
            </a:r>
            <a:r>
              <a:rPr lang="fr-FR" dirty="0">
                <a:solidFill>
                  <a:schemeClr val="tx1"/>
                </a:solidFill>
              </a:rPr>
              <a:t>: l’eau</a:t>
            </a:r>
          </a:p>
        </p:txBody>
      </p:sp>
      <p:sp>
        <p:nvSpPr>
          <p:cNvPr id="3" name="Espace réservé du contenu 2">
            <a:extLst>
              <a:ext uri="{FF2B5EF4-FFF2-40B4-BE49-F238E27FC236}">
                <a16:creationId xmlns:a16="http://schemas.microsoft.com/office/drawing/2014/main" id="{CF8799BE-B2DF-41B1-9AA1-CC5D0E07F7FF}"/>
              </a:ext>
            </a:extLst>
          </p:cNvPr>
          <p:cNvSpPr>
            <a:spLocks noGrp="1"/>
          </p:cNvSpPr>
          <p:nvPr>
            <p:ph idx="1"/>
          </p:nvPr>
        </p:nvSpPr>
        <p:spPr>
          <a:xfrm>
            <a:off x="818712" y="2222287"/>
            <a:ext cx="4978802" cy="3636511"/>
          </a:xfrm>
        </p:spPr>
        <p:txBody>
          <a:bodyPr/>
          <a:lstStyle/>
          <a:p>
            <a:r>
              <a:rPr lang="fr-FR" dirty="0"/>
              <a:t>L'eau est le principal constituant du corps humain. La quantité moyenne d'eau contenue dans un organisme adulte est de </a:t>
            </a:r>
            <a:r>
              <a:rPr lang="fr-FR" b="1" dirty="0"/>
              <a:t>65 %.</a:t>
            </a:r>
          </a:p>
          <a:p>
            <a:r>
              <a:rPr lang="fr-FR" dirty="0"/>
              <a:t>Au moins </a:t>
            </a:r>
            <a:r>
              <a:rPr lang="fr-FR" b="1" dirty="0"/>
              <a:t>1,5 Litre </a:t>
            </a:r>
            <a:r>
              <a:rPr lang="fr-FR" dirty="0"/>
              <a:t>par jour!</a:t>
            </a:r>
          </a:p>
        </p:txBody>
      </p:sp>
      <p:pic>
        <p:nvPicPr>
          <p:cNvPr id="5" name="Image 4">
            <a:extLst>
              <a:ext uri="{FF2B5EF4-FFF2-40B4-BE49-F238E27FC236}">
                <a16:creationId xmlns:a16="http://schemas.microsoft.com/office/drawing/2014/main" id="{32A5ACF7-BEF2-42C1-8E7B-A61D502CC2FB}"/>
              </a:ext>
            </a:extLst>
          </p:cNvPr>
          <p:cNvPicPr>
            <a:picLocks noChangeAspect="1"/>
          </p:cNvPicPr>
          <p:nvPr/>
        </p:nvPicPr>
        <p:blipFill>
          <a:blip r:embed="rId2"/>
          <a:stretch>
            <a:fillRect/>
          </a:stretch>
        </p:blipFill>
        <p:spPr>
          <a:xfrm>
            <a:off x="7135217" y="3429000"/>
            <a:ext cx="4238071" cy="2429798"/>
          </a:xfrm>
          <a:prstGeom prst="rect">
            <a:avLst/>
          </a:prstGeom>
        </p:spPr>
      </p:pic>
    </p:spTree>
    <p:extLst>
      <p:ext uri="{BB962C8B-B14F-4D97-AF65-F5344CB8AC3E}">
        <p14:creationId xmlns:p14="http://schemas.microsoft.com/office/powerpoint/2010/main" val="2459466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BEC0A3-F289-462B-8298-E78767B58CA8}"/>
              </a:ext>
            </a:extLst>
          </p:cNvPr>
          <p:cNvSpPr>
            <a:spLocks noGrp="1"/>
          </p:cNvSpPr>
          <p:nvPr>
            <p:ph type="title"/>
          </p:nvPr>
        </p:nvSpPr>
        <p:spPr/>
        <p:txBody>
          <a:bodyPr/>
          <a:lstStyle/>
          <a:p>
            <a:pPr algn="ctr"/>
            <a:r>
              <a:rPr lang="fr-FR" sz="3600" dirty="0"/>
              <a:t>Une alimentation saine c’est:</a:t>
            </a:r>
          </a:p>
        </p:txBody>
      </p:sp>
      <p:sp>
        <p:nvSpPr>
          <p:cNvPr id="4" name="Espace réservé du texte 3">
            <a:extLst>
              <a:ext uri="{FF2B5EF4-FFF2-40B4-BE49-F238E27FC236}">
                <a16:creationId xmlns:a16="http://schemas.microsoft.com/office/drawing/2014/main" id="{84FC841B-0DFD-44F5-9D4D-02F215E3520D}"/>
              </a:ext>
            </a:extLst>
          </p:cNvPr>
          <p:cNvSpPr>
            <a:spLocks noGrp="1"/>
          </p:cNvSpPr>
          <p:nvPr>
            <p:ph type="body" sz="half" idx="2"/>
          </p:nvPr>
        </p:nvSpPr>
        <p:spPr/>
        <p:txBody>
          <a:bodyPr/>
          <a:lstStyle/>
          <a:p>
            <a:pPr algn="ctr"/>
            <a:r>
              <a:rPr lang="fr-FR" sz="2400" dirty="0"/>
              <a:t>Une alimentation </a:t>
            </a:r>
            <a:r>
              <a:rPr lang="fr-FR" sz="2800" b="1" dirty="0"/>
              <a:t>la moins transformée possible</a:t>
            </a:r>
          </a:p>
        </p:txBody>
      </p:sp>
      <p:pic>
        <p:nvPicPr>
          <p:cNvPr id="4100" name="Picture 4" descr="https://file1.topsante.com/var/topsante/storage/images/6/1/4/614636/8837381-1/Une-alimentation-saine-pour-vivre-plus-longtemps.jpg?alias=original">
            <a:extLst>
              <a:ext uri="{FF2B5EF4-FFF2-40B4-BE49-F238E27FC236}">
                <a16:creationId xmlns:a16="http://schemas.microsoft.com/office/drawing/2014/main" id="{0232B9CD-C891-4EDC-A9CD-3A42F382C18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56163" y="1068272"/>
            <a:ext cx="6251575" cy="4170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1908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F0322A-D65F-4DA4-AA2F-582D1775392E}"/>
              </a:ext>
            </a:extLst>
          </p:cNvPr>
          <p:cNvSpPr>
            <a:spLocks noGrp="1"/>
          </p:cNvSpPr>
          <p:nvPr>
            <p:ph type="title"/>
          </p:nvPr>
        </p:nvSpPr>
        <p:spPr/>
        <p:txBody>
          <a:bodyPr/>
          <a:lstStyle/>
          <a:p>
            <a:r>
              <a:rPr lang="fr-FR" dirty="0"/>
              <a:t>Quelle différence?</a:t>
            </a:r>
          </a:p>
        </p:txBody>
      </p:sp>
      <p:sp>
        <p:nvSpPr>
          <p:cNvPr id="3" name="Espace réservé du texte 2">
            <a:extLst>
              <a:ext uri="{FF2B5EF4-FFF2-40B4-BE49-F238E27FC236}">
                <a16:creationId xmlns:a16="http://schemas.microsoft.com/office/drawing/2014/main" id="{7608DD56-F08D-4913-8D50-4C2EDFF5DABC}"/>
              </a:ext>
            </a:extLst>
          </p:cNvPr>
          <p:cNvSpPr>
            <a:spLocks noGrp="1"/>
          </p:cNvSpPr>
          <p:nvPr>
            <p:ph type="body" idx="1"/>
          </p:nvPr>
        </p:nvSpPr>
        <p:spPr/>
        <p:txBody>
          <a:bodyPr/>
          <a:lstStyle/>
          <a:p>
            <a:r>
              <a:rPr lang="fr-FR" dirty="0">
                <a:solidFill>
                  <a:srgbClr val="C00000"/>
                </a:solidFill>
              </a:rPr>
              <a:t>Produits ultras transformés</a:t>
            </a:r>
          </a:p>
        </p:txBody>
      </p:sp>
      <p:sp>
        <p:nvSpPr>
          <p:cNvPr id="4" name="Espace réservé du contenu 3">
            <a:extLst>
              <a:ext uri="{FF2B5EF4-FFF2-40B4-BE49-F238E27FC236}">
                <a16:creationId xmlns:a16="http://schemas.microsoft.com/office/drawing/2014/main" id="{38FA095C-8C9F-4C97-A758-597B48BDE473}"/>
              </a:ext>
            </a:extLst>
          </p:cNvPr>
          <p:cNvSpPr>
            <a:spLocks noGrp="1"/>
          </p:cNvSpPr>
          <p:nvPr>
            <p:ph sz="half" idx="2"/>
          </p:nvPr>
        </p:nvSpPr>
        <p:spPr/>
        <p:txBody>
          <a:bodyPr>
            <a:normAutofit/>
          </a:bodyPr>
          <a:lstStyle/>
          <a:p>
            <a:r>
              <a:rPr lang="fr-FR" dirty="0"/>
              <a:t>produits issus d’un long processus de recombinaisons d’aliments et d’additifs. Ils sont ainsi peu coûteux et faciles à consommer. On peut citer comme exemples d’AUT </a:t>
            </a:r>
            <a:r>
              <a:rPr lang="fr-FR" dirty="0">
                <a:solidFill>
                  <a:srgbClr val="C00000"/>
                </a:solidFill>
              </a:rPr>
              <a:t>les céréales du petit-déjeuner, les sodas, les biscuits</a:t>
            </a:r>
            <a:r>
              <a:rPr lang="fr-FR" dirty="0"/>
              <a:t>…</a:t>
            </a:r>
          </a:p>
          <a:p>
            <a:r>
              <a:rPr lang="fr-FR" dirty="0"/>
              <a:t>Ce sont des aliments à </a:t>
            </a:r>
            <a:r>
              <a:rPr lang="fr-FR" b="1" dirty="0"/>
              <a:t>faible valeur énergétique</a:t>
            </a:r>
            <a:r>
              <a:rPr lang="fr-FR" dirty="0"/>
              <a:t>!</a:t>
            </a:r>
          </a:p>
        </p:txBody>
      </p:sp>
      <p:sp>
        <p:nvSpPr>
          <p:cNvPr id="5" name="Espace réservé du texte 4">
            <a:extLst>
              <a:ext uri="{FF2B5EF4-FFF2-40B4-BE49-F238E27FC236}">
                <a16:creationId xmlns:a16="http://schemas.microsoft.com/office/drawing/2014/main" id="{EB3CEA4B-7727-4DCC-B118-56639293A14E}"/>
              </a:ext>
            </a:extLst>
          </p:cNvPr>
          <p:cNvSpPr>
            <a:spLocks noGrp="1"/>
          </p:cNvSpPr>
          <p:nvPr>
            <p:ph type="body" sz="quarter" idx="3"/>
          </p:nvPr>
        </p:nvSpPr>
        <p:spPr/>
        <p:txBody>
          <a:bodyPr/>
          <a:lstStyle/>
          <a:p>
            <a:r>
              <a:rPr lang="fr-FR" dirty="0">
                <a:solidFill>
                  <a:srgbClr val="92D050"/>
                </a:solidFill>
              </a:rPr>
              <a:t>Produits non transformés</a:t>
            </a:r>
          </a:p>
        </p:txBody>
      </p:sp>
      <p:sp>
        <p:nvSpPr>
          <p:cNvPr id="6" name="Espace réservé du contenu 5">
            <a:extLst>
              <a:ext uri="{FF2B5EF4-FFF2-40B4-BE49-F238E27FC236}">
                <a16:creationId xmlns:a16="http://schemas.microsoft.com/office/drawing/2014/main" id="{8823868A-1D73-41A8-B5A4-90228E9F2134}"/>
              </a:ext>
            </a:extLst>
          </p:cNvPr>
          <p:cNvSpPr>
            <a:spLocks noGrp="1"/>
          </p:cNvSpPr>
          <p:nvPr>
            <p:ph sz="quarter" idx="4"/>
          </p:nvPr>
        </p:nvSpPr>
        <p:spPr/>
        <p:txBody>
          <a:bodyPr>
            <a:normAutofit/>
          </a:bodyPr>
          <a:lstStyle/>
          <a:p>
            <a:r>
              <a:rPr lang="fr-FR" dirty="0"/>
              <a:t>Ce sont les produits bruts, comme </a:t>
            </a:r>
            <a:r>
              <a:rPr lang="fr-FR" dirty="0">
                <a:solidFill>
                  <a:srgbClr val="92D050"/>
                </a:solidFill>
              </a:rPr>
              <a:t>la viande, les fruits et légumes, le poisson, les céréales ou les œufs, </a:t>
            </a:r>
            <a:r>
              <a:rPr lang="fr-FR" dirty="0"/>
              <a:t>n’ayant subi aucun process industriel hors découpe ou pelage.</a:t>
            </a:r>
          </a:p>
          <a:p>
            <a:r>
              <a:rPr lang="fr-FR" dirty="0"/>
              <a:t>Il est recommandé de faire de ces véritables aliments la base de ton alimentation ! </a:t>
            </a:r>
          </a:p>
          <a:p>
            <a:r>
              <a:rPr lang="fr-FR" dirty="0"/>
              <a:t>Ils fournissent </a:t>
            </a:r>
            <a:r>
              <a:rPr lang="fr-FR" b="1" dirty="0"/>
              <a:t>l’énergie nécessaire </a:t>
            </a:r>
            <a:r>
              <a:rPr lang="fr-FR" dirty="0"/>
              <a:t>à ton organisme pour être en forme </a:t>
            </a:r>
            <a:r>
              <a:rPr lang="fr-FR" b="1" dirty="0"/>
              <a:t>toute la journée.</a:t>
            </a:r>
          </a:p>
          <a:p>
            <a:endParaRPr lang="fr-FR" dirty="0"/>
          </a:p>
        </p:txBody>
      </p:sp>
    </p:spTree>
    <p:extLst>
      <p:ext uri="{BB962C8B-B14F-4D97-AF65-F5344CB8AC3E}">
        <p14:creationId xmlns:p14="http://schemas.microsoft.com/office/powerpoint/2010/main" val="6537012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7385</TotalTime>
  <Words>1435</Words>
  <Application>Microsoft Office PowerPoint</Application>
  <PresentationFormat>Grand écran</PresentationFormat>
  <Paragraphs>91</Paragraphs>
  <Slides>24</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24</vt:i4>
      </vt:variant>
    </vt:vector>
  </HeadingPairs>
  <TitlesOfParts>
    <vt:vector size="30" baseType="lpstr">
      <vt:lpstr>Arial</vt:lpstr>
      <vt:lpstr>Century Gothic</vt:lpstr>
      <vt:lpstr>Courier New</vt:lpstr>
      <vt:lpstr>Wingdings</vt:lpstr>
      <vt:lpstr>Wingdings 3</vt:lpstr>
      <vt:lpstr>Ion</vt:lpstr>
      <vt:lpstr>L’équilibre alimentaire</vt:lpstr>
      <vt:lpstr>RAPPEL: Le rôle de l’alimentation</vt:lpstr>
      <vt:lpstr>RAPPEL: Les groupes alimentaires</vt:lpstr>
      <vt:lpstr>1.Les aliments protecteurs ils assurent notre bonne santé !</vt:lpstr>
      <vt:lpstr>2.Les aliments constructeurs ils aident à construire et entretenir le corps!</vt:lpstr>
      <vt:lpstr>3.Les aliments énergétiques : ils donnent de l’énergie pour le fonctionnement et les activités du corps!  </vt:lpstr>
      <vt:lpstr>L’élément VITAL : l’eau</vt:lpstr>
      <vt:lpstr>Une alimentation saine c’est:</vt:lpstr>
      <vt:lpstr>Quelle différence?</vt:lpstr>
      <vt:lpstr>Quelles conséquences?</vt:lpstr>
      <vt:lpstr>La malnutrition</vt:lpstr>
      <vt:lpstr>Les défenses immunitaires</vt:lpstr>
      <vt:lpstr>Les Hormones</vt:lpstr>
      <vt:lpstr> Une alimentation saine c’est:</vt:lpstr>
      <vt:lpstr>Une alimentation de saison, pourquoi?</vt:lpstr>
      <vt:lpstr>Une alimentation de saison, pourquoi?</vt:lpstr>
      <vt:lpstr>Une alimentation variée, pourquoi?</vt:lpstr>
      <vt:lpstr>Un repas c’est :</vt:lpstr>
      <vt:lpstr>Rappel :Pas de petit déjeuner parfait</vt:lpstr>
      <vt:lpstr>N.B : Bon à savoir</vt:lpstr>
      <vt:lpstr>Tu as le droit de goûter ou de prendre des collations!</vt:lpstr>
      <vt:lpstr>Exemple de collations</vt:lpstr>
      <vt:lpstr>En bref: Pas de secrets! Les aliments à bonne valeur énergétique seront mieux assimilés et utilisés par ton corps qui ne stockera pas de calories « vides ».  S’accorder au rythme de ce que la nature te donne en fonction des saisons permet à ton corps de s’adapter et de résister au mieux aux éléments extérieurs (manque de luminosité, résistance aux conditions hivernales et au froid, besoin d’eau en conditions estivales).  Prendre le temps de manger en étant concentré sur son assiette c’est apprendre à te connaître et à repérer les signaux de faim et de satiété.  Se priver, c’est stocker! Si tu habitues ton corps à sauter des repas ou si tu te sous alimentes, il restera en alerte et stockera ce que tu lui donnes par manque d’apports réguliers.  Manquer c’est être fatigué, moins concentré, moins stable au niveau de l’humeur et plus déprimé et cela se compense en…MANGEANT! (envies sucrées)  Être stable dans ton assiette c’est être stable dans ta tête, (et vice versa). Accorde autant d’importance à ton bien être qu’au choix de tes aliments.  Apprends à t’écouter et fais toi confiance! </vt:lpstr>
      <vt:lpstr>Si tu souhaites aller plus loin: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infirmerie</dc:creator>
  <cp:lastModifiedBy>infirmerie</cp:lastModifiedBy>
  <cp:revision>33</cp:revision>
  <dcterms:created xsi:type="dcterms:W3CDTF">2023-03-17T08:02:18Z</dcterms:created>
  <dcterms:modified xsi:type="dcterms:W3CDTF">2023-03-31T06:53:03Z</dcterms:modified>
</cp:coreProperties>
</file>